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91"/>
  </p:notesMasterIdLst>
  <p:sldIdLst>
    <p:sldId id="497" r:id="rId3"/>
    <p:sldId id="518" r:id="rId4"/>
    <p:sldId id="606" r:id="rId5"/>
    <p:sldId id="567" r:id="rId6"/>
    <p:sldId id="607" r:id="rId7"/>
    <p:sldId id="608" r:id="rId8"/>
    <p:sldId id="568" r:id="rId9"/>
    <p:sldId id="564" r:id="rId10"/>
    <p:sldId id="565" r:id="rId11"/>
    <p:sldId id="519" r:id="rId12"/>
    <p:sldId id="523" r:id="rId13"/>
    <p:sldId id="535" r:id="rId14"/>
    <p:sldId id="536" r:id="rId15"/>
    <p:sldId id="537" r:id="rId16"/>
    <p:sldId id="544" r:id="rId17"/>
    <p:sldId id="542" r:id="rId18"/>
    <p:sldId id="543" r:id="rId19"/>
    <p:sldId id="524" r:id="rId20"/>
    <p:sldId id="529" r:id="rId21"/>
    <p:sldId id="530" r:id="rId22"/>
    <p:sldId id="569" r:id="rId23"/>
    <p:sldId id="573" r:id="rId24"/>
    <p:sldId id="525" r:id="rId25"/>
    <p:sldId id="527" r:id="rId26"/>
    <p:sldId id="528" r:id="rId27"/>
    <p:sldId id="574" r:id="rId28"/>
    <p:sldId id="575" r:id="rId29"/>
    <p:sldId id="531" r:id="rId30"/>
    <p:sldId id="532" r:id="rId31"/>
    <p:sldId id="533" r:id="rId32"/>
    <p:sldId id="534" r:id="rId33"/>
    <p:sldId id="576" r:id="rId34"/>
    <p:sldId id="577" r:id="rId35"/>
    <p:sldId id="578" r:id="rId36"/>
    <p:sldId id="538" r:id="rId37"/>
    <p:sldId id="579" r:id="rId38"/>
    <p:sldId id="540" r:id="rId39"/>
    <p:sldId id="549" r:id="rId40"/>
    <p:sldId id="541" r:id="rId41"/>
    <p:sldId id="581" r:id="rId42"/>
    <p:sldId id="582" r:id="rId43"/>
    <p:sldId id="545" r:id="rId44"/>
    <p:sldId id="547" r:id="rId45"/>
    <p:sldId id="548" r:id="rId46"/>
    <p:sldId id="605" r:id="rId47"/>
    <p:sldId id="570" r:id="rId48"/>
    <p:sldId id="583" r:id="rId49"/>
    <p:sldId id="320" r:id="rId50"/>
    <p:sldId id="599" r:id="rId51"/>
    <p:sldId id="337" r:id="rId52"/>
    <p:sldId id="601" r:id="rId53"/>
    <p:sldId id="602" r:id="rId54"/>
    <p:sldId id="598" r:id="rId55"/>
    <p:sldId id="571" r:id="rId56"/>
    <p:sldId id="584" r:id="rId57"/>
    <p:sldId id="585" r:id="rId58"/>
    <p:sldId id="586" r:id="rId59"/>
    <p:sldId id="587" r:id="rId60"/>
    <p:sldId id="526" r:id="rId61"/>
    <p:sldId id="588" r:id="rId62"/>
    <p:sldId id="589" r:id="rId63"/>
    <p:sldId id="590" r:id="rId64"/>
    <p:sldId id="591" r:id="rId65"/>
    <p:sldId id="592" r:id="rId66"/>
    <p:sldId id="593" r:id="rId67"/>
    <p:sldId id="594" r:id="rId68"/>
    <p:sldId id="550" r:id="rId69"/>
    <p:sldId id="595" r:id="rId70"/>
    <p:sldId id="555" r:id="rId71"/>
    <p:sldId id="556" r:id="rId72"/>
    <p:sldId id="557" r:id="rId73"/>
    <p:sldId id="559" r:id="rId74"/>
    <p:sldId id="560" r:id="rId75"/>
    <p:sldId id="561" r:id="rId76"/>
    <p:sldId id="562" r:id="rId77"/>
    <p:sldId id="596" r:id="rId78"/>
    <p:sldId id="551" r:id="rId79"/>
    <p:sldId id="554" r:id="rId80"/>
    <p:sldId id="552" r:id="rId81"/>
    <p:sldId id="553" r:id="rId82"/>
    <p:sldId id="572" r:id="rId83"/>
    <p:sldId id="597" r:id="rId84"/>
    <p:sldId id="566" r:id="rId85"/>
    <p:sldId id="604" r:id="rId86"/>
    <p:sldId id="603" r:id="rId87"/>
    <p:sldId id="539" r:id="rId88"/>
    <p:sldId id="520" r:id="rId89"/>
    <p:sldId id="477" r:id="rId9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1045" autoAdjust="0"/>
  </p:normalViewPr>
  <p:slideViewPr>
    <p:cSldViewPr snapToGrid="0" snapToObjects="1">
      <p:cViewPr varScale="1">
        <p:scale>
          <a:sx n="104" d="100"/>
          <a:sy n="104" d="100"/>
        </p:scale>
        <p:origin x="317"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slide" Target="slides/slide87.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23-10-2018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In this session learn how Oracle JavaScript Extension Toolkit composite components enable a higher level of productivity, agility, and maintainability of rich client web applications. The reusable components can be shared across pages, applications, and teams—and even across the global community. The components can be developed separately from the applications that consume them and can be deployed and updated independently. They are also well-suited to be used as the user interface for a microservice that is mashed up in a larger web application or portal. Learn the why and how of Oracle JavaScript Extension Toolkit composite components, tooling to use for productivity and agility, and a proven approach for microservice UI implementation.</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50</a:t>
            </a:fld>
            <a:endParaRPr lang="nl-NL"/>
          </a:p>
        </p:txBody>
      </p:sp>
    </p:spTree>
    <p:extLst>
      <p:ext uri="{BB962C8B-B14F-4D97-AF65-F5344CB8AC3E}">
        <p14:creationId xmlns:p14="http://schemas.microsoft.com/office/powerpoint/2010/main" val="2953104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51</a:t>
            </a:fld>
            <a:endParaRPr lang="nl-NL"/>
          </a:p>
        </p:txBody>
      </p:sp>
    </p:spTree>
    <p:extLst>
      <p:ext uri="{BB962C8B-B14F-4D97-AF65-F5344CB8AC3E}">
        <p14:creationId xmlns:p14="http://schemas.microsoft.com/office/powerpoint/2010/main" val="7225830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52</a:t>
            </a:fld>
            <a:endParaRPr lang="nl-NL"/>
          </a:p>
        </p:txBody>
      </p:sp>
    </p:spTree>
    <p:extLst>
      <p:ext uri="{BB962C8B-B14F-4D97-AF65-F5344CB8AC3E}">
        <p14:creationId xmlns:p14="http://schemas.microsoft.com/office/powerpoint/2010/main" val="14712786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http://andrejusb.blogspot.com/2018/05/microservice-approach-for-web.html</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53</a:t>
            </a:fld>
            <a:endParaRPr lang="nl-NL"/>
          </a:p>
        </p:txBody>
      </p:sp>
    </p:spTree>
    <p:extLst>
      <p:ext uri="{BB962C8B-B14F-4D97-AF65-F5344CB8AC3E}">
        <p14:creationId xmlns:p14="http://schemas.microsoft.com/office/powerpoint/2010/main" val="24576642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63</a:t>
            </a:fld>
            <a:endParaRPr lang="nl-NL"/>
          </a:p>
        </p:txBody>
      </p:sp>
    </p:spTree>
    <p:extLst>
      <p:ext uri="{BB962C8B-B14F-4D97-AF65-F5344CB8AC3E}">
        <p14:creationId xmlns:p14="http://schemas.microsoft.com/office/powerpoint/2010/main" val="21523058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Leverage the world wide community</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68</a:t>
            </a:fld>
            <a:endParaRPr lang="nl-NL"/>
          </a:p>
        </p:txBody>
      </p:sp>
    </p:spTree>
    <p:extLst>
      <p:ext uri="{BB962C8B-B14F-4D97-AF65-F5344CB8AC3E}">
        <p14:creationId xmlns:p14="http://schemas.microsoft.com/office/powerpoint/2010/main" val="6615292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Examples: http://openlayers.org/en/latest/examples/</a:t>
            </a:r>
          </a:p>
          <a:p>
            <a:r>
              <a:rPr lang="en-US" dirty="0"/>
              <a:t>API:</a:t>
            </a:r>
            <a:r>
              <a:rPr lang="en-US" baseline="0" dirty="0"/>
              <a:t> http://openlayers.org/en/latest/apidoc/</a:t>
            </a:r>
          </a:p>
          <a:p>
            <a:r>
              <a:rPr lang="nl-NL" dirty="0" err="1"/>
              <a:t>Quickstart</a:t>
            </a:r>
            <a:r>
              <a:rPr lang="nl-NL" dirty="0"/>
              <a:t>: https://openlayers.org/en/latest/doc/quickstart.html</a:t>
            </a:r>
          </a:p>
          <a:p>
            <a:r>
              <a:rPr lang="en-US" dirty="0"/>
              <a:t>On Line Editor: http://programmerg.github.io/ol3editor/</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69</a:t>
            </a:fld>
            <a:endParaRPr lang="nl-NL"/>
          </a:p>
        </p:txBody>
      </p:sp>
    </p:spTree>
    <p:extLst>
      <p:ext uri="{BB962C8B-B14F-4D97-AF65-F5344CB8AC3E}">
        <p14:creationId xmlns:p14="http://schemas.microsoft.com/office/powerpoint/2010/main" val="32829535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https://en.wikipedia.org/wiki/OpenLayers</a:t>
            </a:r>
          </a:p>
          <a:p>
            <a:r>
              <a:rPr lang="nl-NL" dirty="0"/>
              <a:t>https://en.wikipedia.org/wiki/Open_Source_Geospatial_Foundation</a:t>
            </a:r>
          </a:p>
          <a:p>
            <a:r>
              <a:rPr lang="nl-NL" dirty="0"/>
              <a:t>https://en.wikipedia.org/wiki/OpenStreetMap</a:t>
            </a:r>
          </a:p>
          <a:p>
            <a:r>
              <a:rPr lang="en-US" dirty="0"/>
              <a:t>Sites using </a:t>
            </a:r>
            <a:r>
              <a:rPr lang="en-US" dirty="0" err="1"/>
              <a:t>OpenLayers</a:t>
            </a:r>
            <a:r>
              <a:rPr lang="en-US" dirty="0"/>
              <a:t>: https://www.wappalyzer.com/technologies/openlayers </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70</a:t>
            </a:fld>
            <a:endParaRPr lang="nl-NL"/>
          </a:p>
        </p:txBody>
      </p:sp>
    </p:spTree>
    <p:extLst>
      <p:ext uri="{BB962C8B-B14F-4D97-AF65-F5344CB8AC3E}">
        <p14:creationId xmlns:p14="http://schemas.microsoft.com/office/powerpoint/2010/main" val="9108893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https://openlayers.org/en/latest/doc/quickstart.html</a:t>
            </a:r>
          </a:p>
        </p:txBody>
      </p:sp>
      <p:sp>
        <p:nvSpPr>
          <p:cNvPr id="4" name="Slide Number Placeholder 3"/>
          <p:cNvSpPr>
            <a:spLocks noGrp="1"/>
          </p:cNvSpPr>
          <p:nvPr>
            <p:ph type="sldNum" sz="quarter" idx="10"/>
          </p:nvPr>
        </p:nvSpPr>
        <p:spPr/>
        <p:txBody>
          <a:bodyPr/>
          <a:lstStyle/>
          <a:p>
            <a:fld id="{CDFB967C-E8DF-AF4B-9B57-A68D256EEC90}" type="slidenum">
              <a:rPr lang="nl-NL" smtClean="0"/>
              <a:t>71</a:t>
            </a:fld>
            <a:endParaRPr lang="nl-NL"/>
          </a:p>
        </p:txBody>
      </p:sp>
    </p:spTree>
    <p:extLst>
      <p:ext uri="{BB962C8B-B14F-4D97-AF65-F5344CB8AC3E}">
        <p14:creationId xmlns:p14="http://schemas.microsoft.com/office/powerpoint/2010/main" val="4186801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88</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https://github.com/lucasjellema/jet-composite-component-showroom</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6</a:t>
            </a:fld>
            <a:endParaRPr lang="nl-NL"/>
          </a:p>
        </p:txBody>
      </p:sp>
    </p:spTree>
    <p:extLst>
      <p:ext uri="{BB962C8B-B14F-4D97-AF65-F5344CB8AC3E}">
        <p14:creationId xmlns:p14="http://schemas.microsoft.com/office/powerpoint/2010/main" val="10019963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39945524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hhhhhhhhhhhhh6hhhhhhhhh6hh6h6h6hhh6hhhh6hhhhh6hhh66h66hhh6h6h6hh66hh6h</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12</a:t>
            </a:fld>
            <a:endParaRPr lang="nl-NL"/>
          </a:p>
        </p:txBody>
      </p:sp>
    </p:spTree>
    <p:extLst>
      <p:ext uri="{BB962C8B-B14F-4D97-AF65-F5344CB8AC3E}">
        <p14:creationId xmlns:p14="http://schemas.microsoft.com/office/powerpoint/2010/main" val="886129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Share &amp; Reuse</a:t>
            </a:r>
          </a:p>
          <a:p>
            <a:pPr lvl="1"/>
            <a:r>
              <a:rPr lang="en-US" dirty="0"/>
              <a:t>Internally within an application as well as throughout organization</a:t>
            </a:r>
          </a:p>
          <a:p>
            <a:pPr lvl="1"/>
            <a:r>
              <a:rPr lang="en-US" dirty="0"/>
              <a:t>Externally across the community</a:t>
            </a:r>
          </a:p>
          <a:p>
            <a:r>
              <a:rPr lang="en-US" dirty="0"/>
              <a:t>Compartmentalize development effort – make smaller, stand alone pieces</a:t>
            </a:r>
          </a:p>
          <a:p>
            <a:pPr lvl="1"/>
            <a:r>
              <a:rPr lang="en-US" dirty="0"/>
              <a:t>Micro….</a:t>
            </a:r>
          </a:p>
          <a:p>
            <a:r>
              <a:rPr lang="en-US" dirty="0"/>
              <a:t>Bonus: low code extension</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18</a:t>
            </a:fld>
            <a:endParaRPr lang="nl-NL"/>
          </a:p>
        </p:txBody>
      </p:sp>
    </p:spTree>
    <p:extLst>
      <p:ext uri="{BB962C8B-B14F-4D97-AF65-F5344CB8AC3E}">
        <p14:creationId xmlns:p14="http://schemas.microsoft.com/office/powerpoint/2010/main" val="12017751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http://www.oracle.com/webfolder/technetwork/jet/jetCookbook.html?component=composite&amp;demo=basic</a:t>
            </a:r>
          </a:p>
        </p:txBody>
      </p:sp>
      <p:sp>
        <p:nvSpPr>
          <p:cNvPr id="4" name="Slide Number Placeholder 3"/>
          <p:cNvSpPr>
            <a:spLocks noGrp="1"/>
          </p:cNvSpPr>
          <p:nvPr>
            <p:ph type="sldNum" sz="quarter" idx="10"/>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7834624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23</a:t>
            </a:fld>
            <a:endParaRPr lang="nl-NL"/>
          </a:p>
        </p:txBody>
      </p:sp>
    </p:spTree>
    <p:extLst>
      <p:ext uri="{BB962C8B-B14F-4D97-AF65-F5344CB8AC3E}">
        <p14:creationId xmlns:p14="http://schemas.microsoft.com/office/powerpoint/2010/main" val="3211927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38</a:t>
            </a:fld>
            <a:endParaRPr lang="nl-NL"/>
          </a:p>
        </p:txBody>
      </p:sp>
    </p:spTree>
    <p:extLst>
      <p:ext uri="{BB962C8B-B14F-4D97-AF65-F5344CB8AC3E}">
        <p14:creationId xmlns:p14="http://schemas.microsoft.com/office/powerpoint/2010/main" val="5885262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48</a:t>
            </a:fld>
            <a:endParaRPr lang="nl-NL"/>
          </a:p>
        </p:txBody>
      </p:sp>
    </p:spTree>
    <p:extLst>
      <p:ext uri="{BB962C8B-B14F-4D97-AF65-F5344CB8AC3E}">
        <p14:creationId xmlns:p14="http://schemas.microsoft.com/office/powerpoint/2010/main" val="3518945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JET Web Components Bring Agility to App Development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JET Web Components Bring Agility to App Development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JET Web Components Bring Agility to App Development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Oracle JET Web Components Bring Agility to App Development</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274118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40174-7A61-4296-A2DD-ED82D8C05BA9}"/>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B1DAD4DF-7DCF-4EFD-9492-2834B0AB44A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BA7078C7-E167-48AD-A96E-F8AB09EC8B0B}"/>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6610A58B-D59A-4896-9AC2-B414A3CEF3F2}"/>
              </a:ext>
            </a:extLst>
          </p:cNvPr>
          <p:cNvSpPr>
            <a:spLocks noGrp="1"/>
          </p:cNvSpPr>
          <p:nvPr>
            <p:ph type="ftr" sz="quarter" idx="11"/>
          </p:nvPr>
        </p:nvSpPr>
        <p:spPr/>
        <p:txBody>
          <a:bodyPr/>
          <a:lstStyle/>
          <a:p>
            <a:r>
              <a:rPr lang="en-US"/>
              <a:t>Oracle JET Web Components Bring Agility to App Development</a:t>
            </a:r>
            <a:endParaRPr lang="en-NL"/>
          </a:p>
        </p:txBody>
      </p:sp>
      <p:sp>
        <p:nvSpPr>
          <p:cNvPr id="6" name="Slide Number Placeholder 5">
            <a:extLst>
              <a:ext uri="{FF2B5EF4-FFF2-40B4-BE49-F238E27FC236}">
                <a16:creationId xmlns:a16="http://schemas.microsoft.com/office/drawing/2014/main" id="{19CE81D8-7D4B-4739-9457-445929F14D2F}"/>
              </a:ext>
            </a:extLst>
          </p:cNvPr>
          <p:cNvSpPr>
            <a:spLocks noGrp="1"/>
          </p:cNvSpPr>
          <p:nvPr>
            <p:ph type="sldNum" sz="quarter" idx="12"/>
          </p:nvPr>
        </p:nvSpPr>
        <p:spPr/>
        <p:txBody>
          <a:bodyPr/>
          <a:lstStyle/>
          <a:p>
            <a:fld id="{71010093-3323-4D05-B992-2A66033E6179}" type="slidenum">
              <a:rPr lang="en-NL" smtClean="0"/>
              <a:t>‹#›</a:t>
            </a:fld>
            <a:endParaRPr lang="en-NL"/>
          </a:p>
        </p:txBody>
      </p:sp>
    </p:spTree>
    <p:extLst>
      <p:ext uri="{BB962C8B-B14F-4D97-AF65-F5344CB8AC3E}">
        <p14:creationId xmlns:p14="http://schemas.microsoft.com/office/powerpoint/2010/main" val="12172696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JET Web Components Bring Agility to App Development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JET Web Components Bring Agility to App Development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Oracle JET Web Components Bring Agility to App Development</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Oracle JET Web Components Bring Agility to App Development</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Oracle JET Web Components Bring Agility to App Development</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63" Type="http://schemas.openxmlformats.org/officeDocument/2006/relationships/image" Target="../media/image5.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0" Type="http://schemas.openxmlformats.org/officeDocument/2006/relationships/slideLayout" Target="../slideLayouts/slideLayout37.xml"/><Relationship Id="rId29" Type="http://schemas.openxmlformats.org/officeDocument/2006/relationships/slideLayout" Target="../slideLayouts/slideLayout46.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61" Type="http://schemas.openxmlformats.org/officeDocument/2006/relationships/slideLayout" Target="../slideLayouts/slideLayout78.xml"/><Relationship Id="rId10" Type="http://schemas.openxmlformats.org/officeDocument/2006/relationships/slideLayout" Target="../slideLayouts/slideLayout27.xml"/><Relationship Id="rId19" Type="http://schemas.openxmlformats.org/officeDocument/2006/relationships/slideLayout" Target="../slideLayouts/slideLayout36.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image" Target="../media/image6.png"/><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Oracle JET Web Components Bring Agility to App Development</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0" r:id="rId16"/>
    <p:sldLayoutId id="2147483761"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s://jetcompositecomponentsshowroom-a516817.apaas.us2.oraclecloud.com/" TargetMode="Externa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5.xml"/><Relationship Id="rId5" Type="http://schemas.openxmlformats.org/officeDocument/2006/relationships/image" Target="../media/image43.jpeg"/><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png"/><Relationship Id="rId7" Type="http://schemas.openxmlformats.org/officeDocument/2006/relationships/hyperlink" Target="https://soaringwebshopportal-a516817.apaas.us2.oraclecloud.com/" TargetMode="External"/><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45.png"/><Relationship Id="rId7"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44.png"/><Relationship Id="rId4" Type="http://schemas.openxmlformats.org/officeDocument/2006/relationships/image" Target="../media/image60.png"/><Relationship Id="rId9" Type="http://schemas.openxmlformats.org/officeDocument/2006/relationships/image" Target="../media/image64.png"/></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ithub.com/lucasjellema/docker-oracle-jet-run-live-reload" TargetMode="External"/><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xml"/><Relationship Id="rId1" Type="http://schemas.openxmlformats.org/officeDocument/2006/relationships/slideLayout" Target="../slideLayouts/slideLayout17.xml"/><Relationship Id="rId4"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76.png"/></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hyperlink" Target="https://developer.oracle.com/javascript/reusable-jet-composite" TargetMode="External"/><Relationship Id="rId2" Type="http://schemas.openxmlformats.org/officeDocument/2006/relationships/image" Target="../media/image78.jpeg"/><Relationship Id="rId1" Type="http://schemas.openxmlformats.org/officeDocument/2006/relationships/slideLayout" Target="../slideLayouts/slideLayout5.xml"/><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lucasjellema/jet-composite-component-showroom" TargetMode="External"/><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6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5.xml"/><Relationship Id="rId4" Type="http://schemas.openxmlformats.org/officeDocument/2006/relationships/image" Target="../media/image97.png"/></Relationships>
</file>

<file path=ppt/slides/_rels/slide68.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hyperlink" Target="https://en.wikipedia.org/wiki/Web_Map_Service" TargetMode="External"/><Relationship Id="rId3" Type="http://schemas.openxmlformats.org/officeDocument/2006/relationships/hyperlink" Target="https://en.wikipedia.org/wiki/GeoRSS" TargetMode="External"/><Relationship Id="rId7" Type="http://schemas.openxmlformats.org/officeDocument/2006/relationships/hyperlink" Target="https://en.wikipedia.org/wiki/Open_Geospatial_Consortium" TargetMode="External"/><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hyperlink" Target="https://en.wikipedia.org/wiki/GeoJSON" TargetMode="External"/><Relationship Id="rId5" Type="http://schemas.openxmlformats.org/officeDocument/2006/relationships/hyperlink" Target="https://en.wikipedia.org/wiki/Geography_Markup_Language" TargetMode="External"/><Relationship Id="rId10" Type="http://schemas.openxmlformats.org/officeDocument/2006/relationships/image" Target="../media/image100.png"/><Relationship Id="rId4" Type="http://schemas.openxmlformats.org/officeDocument/2006/relationships/hyperlink" Target="https://en.wikipedia.org/wiki/KML" TargetMode="External"/><Relationship Id="rId9" Type="http://schemas.openxmlformats.org/officeDocument/2006/relationships/hyperlink" Target="https://en.wikipedia.org/wiki/Web_Feature_Service" TargetMode="External"/></Relationships>
</file>

<file path=ppt/slides/_rels/slide71.xml.rels><?xml version="1.0" encoding="UTF-8" standalone="yes"?>
<Relationships xmlns="http://schemas.openxmlformats.org/package/2006/relationships"><Relationship Id="rId3" Type="http://schemas.openxmlformats.org/officeDocument/2006/relationships/hyperlink" Target="https://openlayers.org/en/latest/doc/quickstart.html" TargetMode="External"/><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02.png"/><Relationship Id="rId4" Type="http://schemas.openxmlformats.org/officeDocument/2006/relationships/image" Target="../media/image101.png"/></Relationships>
</file>

<file path=ppt/slides/_rels/slide7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github.com/lucasjellema/jet-composite-component-showroom" TargetMode="Externa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hyperlink" Target="https://github.com/lucasjellema/jet-composite-component-showroom" TargetMode="External"/><Relationship Id="rId2" Type="http://schemas.openxmlformats.org/officeDocument/2006/relationships/hyperlink" Target="https://developer.oracle.com/javascript/reusable-jet-composite" TargetMode="External"/><Relationship Id="rId1" Type="http://schemas.openxmlformats.org/officeDocument/2006/relationships/slideLayout" Target="../slideLayouts/slideLayout5.xml"/><Relationship Id="rId6" Type="http://schemas.openxmlformats.org/officeDocument/2006/relationships/image" Target="../media/image79.png"/><Relationship Id="rId5" Type="http://schemas.openxmlformats.org/officeDocument/2006/relationships/hyperlink" Target="https://github.com/lucasjellema/oracle-jet-web-component-manager" TargetMode="External"/><Relationship Id="rId4" Type="http://schemas.openxmlformats.org/officeDocument/2006/relationships/hyperlink" Target="https://github.com/lucasjellema/input-country-composite-component" TargetMode="External"/></Relationships>
</file>

<file path=ppt/slides/_rels/slide88.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hyperlink" Target="https://github.com/lucasjellema/input-country-composite-component" TargetMode="External"/><Relationship Id="rId3" Type="http://schemas.openxmlformats.org/officeDocument/2006/relationships/image" Target="../media/image117.png"/><Relationship Id="rId7" Type="http://schemas.openxmlformats.org/officeDocument/2006/relationships/hyperlink" Target="mailto:info@amis.nl" TargetMode="External"/><Relationship Id="rId12" Type="http://schemas.openxmlformats.org/officeDocument/2006/relationships/hyperlink" Target="https://github.com/lucasjellema/jet-composite-component-showroom"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121.png"/><Relationship Id="rId5" Type="http://schemas.openxmlformats.org/officeDocument/2006/relationships/hyperlink" Target="mailto:lucas.jellema@amis.nl" TargetMode="External"/><Relationship Id="rId10" Type="http://schemas.openxmlformats.org/officeDocument/2006/relationships/image" Target="../media/image120.png"/><Relationship Id="rId4" Type="http://schemas.openxmlformats.org/officeDocument/2006/relationships/hyperlink" Target="http://technology.amis.nl/" TargetMode="External"/><Relationship Id="rId9" Type="http://schemas.openxmlformats.org/officeDocument/2006/relationships/image" Target="../media/image119.png"/></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b="0" dirty="0"/>
              <a:t>Oracle JavaScript Extension Toolkit Web Components Bring Agility to App Development</a:t>
            </a:r>
            <a:endParaRPr lang="nl-NL" sz="24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3393750" cy="400110"/>
          </a:xfrm>
          <a:prstGeom prst="rect">
            <a:avLst/>
          </a:prstGeom>
          <a:noFill/>
        </p:spPr>
        <p:txBody>
          <a:bodyPr wrap="none" lIns="0" tIns="0" rIns="0" bIns="0" rtlCol="0">
            <a:spAutoFit/>
          </a:bodyPr>
          <a:lstStyle/>
          <a:p>
            <a:r>
              <a:rPr lang="en-US" sz="1300" dirty="0"/>
              <a:t>Lucas Jellema, CTO of AMIS</a:t>
            </a:r>
          </a:p>
          <a:p>
            <a:r>
              <a:rPr lang="en-US" sz="1300" dirty="0"/>
              <a:t>Oracle OpenWorld 2018, San Francisco, USA</a:t>
            </a:r>
            <a:endParaRPr lang="nl-NL" sz="1300" dirty="0" err="1"/>
          </a:p>
        </p:txBody>
      </p:sp>
      <p:sp>
        <p:nvSpPr>
          <p:cNvPr id="2" name="Text Placeholder 1"/>
          <p:cNvSpPr>
            <a:spLocks noGrp="1"/>
          </p:cNvSpPr>
          <p:nvPr>
            <p:ph type="body" idx="14"/>
          </p:nvPr>
        </p:nvSpPr>
        <p:spPr/>
        <p:txBody>
          <a:bodyPr/>
          <a:lstStyle/>
          <a:p>
            <a:endParaRPr lang="nl-NL"/>
          </a:p>
        </p:txBody>
      </p:sp>
      <p:pic>
        <p:nvPicPr>
          <p:cNvPr id="12" name="Picture 11"/>
          <p:cNvPicPr>
            <a:picLocks noChangeAspect="1"/>
          </p:cNvPicPr>
          <p:nvPr/>
        </p:nvPicPr>
        <p:blipFill>
          <a:blip r:embed="rId3"/>
          <a:stretch>
            <a:fillRect/>
          </a:stretch>
        </p:blipFill>
        <p:spPr>
          <a:xfrm>
            <a:off x="642626" y="973193"/>
            <a:ext cx="4420288" cy="2061760"/>
          </a:xfrm>
          <a:prstGeom prst="rect">
            <a:avLst/>
          </a:prstGeom>
        </p:spPr>
      </p:pic>
      <p:pic>
        <p:nvPicPr>
          <p:cNvPr id="10" name="Picture 2" descr="Image result for oracle je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5540" y="2824741"/>
            <a:ext cx="960422" cy="96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7" name="Picture 6">
            <a:hlinkClick r:id="rId2"/>
          </p:cNvPr>
          <p:cNvPicPr>
            <a:picLocks noChangeAspect="1"/>
          </p:cNvPicPr>
          <p:nvPr/>
        </p:nvPicPr>
        <p:blipFill>
          <a:blip r:embed="rId3"/>
          <a:stretch>
            <a:fillRect/>
          </a:stretch>
        </p:blipFill>
        <p:spPr>
          <a:xfrm>
            <a:off x="244785" y="392040"/>
            <a:ext cx="9043577" cy="4323960"/>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1174CBCF-1F85-46E7-997C-51DFA829A5C5}"/>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3" name="Slide Number Placeholder 2">
            <a:extLst>
              <a:ext uri="{FF2B5EF4-FFF2-40B4-BE49-F238E27FC236}">
                <a16:creationId xmlns:a16="http://schemas.microsoft.com/office/drawing/2014/main" id="{BC640046-27CD-49CA-9C5C-A15550FAF897}"/>
              </a:ext>
            </a:extLst>
          </p:cNvPr>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1351780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6" name="Picture 5"/>
          <p:cNvPicPr>
            <a:picLocks noChangeAspect="1"/>
          </p:cNvPicPr>
          <p:nvPr/>
        </p:nvPicPr>
        <p:blipFill>
          <a:blip r:embed="rId2"/>
          <a:stretch>
            <a:fillRect/>
          </a:stretch>
        </p:blipFill>
        <p:spPr>
          <a:xfrm>
            <a:off x="176645" y="135049"/>
            <a:ext cx="7335357" cy="4580951"/>
          </a:xfrm>
          <a:prstGeom prst="rect">
            <a:avLst/>
          </a:prstGeom>
        </p:spPr>
      </p:pic>
      <p:pic>
        <p:nvPicPr>
          <p:cNvPr id="7" name="Picture 6"/>
          <p:cNvPicPr>
            <a:picLocks noChangeAspect="1"/>
          </p:cNvPicPr>
          <p:nvPr/>
        </p:nvPicPr>
        <p:blipFill>
          <a:blip r:embed="rId3"/>
          <a:stretch>
            <a:fillRect/>
          </a:stretch>
        </p:blipFill>
        <p:spPr>
          <a:xfrm>
            <a:off x="2335947" y="1046972"/>
            <a:ext cx="6363251" cy="34140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3769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Wikipedia Country browser powered by JET Web Component</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6" name="Picture 5"/>
          <p:cNvPicPr>
            <a:picLocks noChangeAspect="1"/>
          </p:cNvPicPr>
          <p:nvPr/>
        </p:nvPicPr>
        <p:blipFill>
          <a:blip r:embed="rId3"/>
          <a:stretch>
            <a:fillRect/>
          </a:stretch>
        </p:blipFill>
        <p:spPr>
          <a:xfrm>
            <a:off x="257606" y="1349671"/>
            <a:ext cx="8776973" cy="3096658"/>
          </a:xfrm>
          <a:prstGeom prst="rect">
            <a:avLst/>
          </a:prstGeom>
          <a:ln>
            <a:noFill/>
          </a:ln>
          <a:effectLst>
            <a:outerShdw blurRad="292100" dist="139700" dir="2700000" algn="tl" rotWithShape="0">
              <a:srgbClr val="333333">
                <a:alpha val="65000"/>
              </a:srgbClr>
            </a:outerShdw>
          </a:effectLst>
        </p:spPr>
      </p:pic>
      <p:pic>
        <p:nvPicPr>
          <p:cNvPr id="7" name="Picture 2" descr="Image result for oracle jet"/>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803155" y="59789"/>
            <a:ext cx="960422" cy="960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1081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on country and select another country to inspect in Wikipedia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pic>
        <p:nvPicPr>
          <p:cNvPr id="6" name="Picture 5"/>
          <p:cNvPicPr>
            <a:picLocks noChangeAspect="1"/>
          </p:cNvPicPr>
          <p:nvPr/>
        </p:nvPicPr>
        <p:blipFill>
          <a:blip r:embed="rId2"/>
          <a:stretch>
            <a:fillRect/>
          </a:stretch>
        </p:blipFill>
        <p:spPr>
          <a:xfrm>
            <a:off x="832758" y="936000"/>
            <a:ext cx="6830770" cy="3875886"/>
          </a:xfrm>
          <a:prstGeom prst="rect">
            <a:avLst/>
          </a:prstGeom>
        </p:spPr>
      </p:pic>
    </p:spTree>
    <p:extLst>
      <p:ext uri="{BB962C8B-B14F-4D97-AF65-F5344CB8AC3E}">
        <p14:creationId xmlns:p14="http://schemas.microsoft.com/office/powerpoint/2010/main" val="4128920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Wikipedia details for newly selected country are shown in an IFRAME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pic>
        <p:nvPicPr>
          <p:cNvPr id="6" name="Picture 5"/>
          <p:cNvPicPr>
            <a:picLocks noChangeAspect="1"/>
          </p:cNvPicPr>
          <p:nvPr/>
        </p:nvPicPr>
        <p:blipFill>
          <a:blip r:embed="rId2"/>
          <a:stretch>
            <a:fillRect/>
          </a:stretch>
        </p:blipFill>
        <p:spPr>
          <a:xfrm>
            <a:off x="720003" y="885631"/>
            <a:ext cx="7085057" cy="3880738"/>
          </a:xfrm>
          <a:prstGeom prst="rect">
            <a:avLst/>
          </a:prstGeom>
        </p:spPr>
      </p:pic>
    </p:spTree>
    <p:extLst>
      <p:ext uri="{BB962C8B-B14F-4D97-AF65-F5344CB8AC3E}">
        <p14:creationId xmlns:p14="http://schemas.microsoft.com/office/powerpoint/2010/main" val="23281059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Copy JET Web Component into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pic>
        <p:nvPicPr>
          <p:cNvPr id="7" name="Picture 6"/>
          <p:cNvPicPr>
            <a:picLocks noChangeAspect="1"/>
          </p:cNvPicPr>
          <p:nvPr/>
        </p:nvPicPr>
        <p:blipFill>
          <a:blip r:embed="rId2"/>
          <a:stretch>
            <a:fillRect/>
          </a:stretch>
        </p:blipFill>
        <p:spPr>
          <a:xfrm>
            <a:off x="719999" y="936000"/>
            <a:ext cx="4801016" cy="2293819"/>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rot="8120641">
            <a:off x="2162755" y="2267406"/>
            <a:ext cx="333955" cy="31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2522573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Embedding input-country component in view: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pic>
        <p:nvPicPr>
          <p:cNvPr id="9" name="Picture 8"/>
          <p:cNvPicPr>
            <a:picLocks noChangeAspect="1"/>
          </p:cNvPicPr>
          <p:nvPr/>
        </p:nvPicPr>
        <p:blipFill>
          <a:blip r:embed="rId2"/>
          <a:stretch>
            <a:fillRect/>
          </a:stretch>
        </p:blipFill>
        <p:spPr>
          <a:xfrm>
            <a:off x="263267" y="962563"/>
            <a:ext cx="8725656" cy="1707028"/>
          </a:xfrm>
          <a:prstGeom prst="rect">
            <a:avLst/>
          </a:prstGeom>
          <a:ln>
            <a:noFill/>
          </a:ln>
          <a:effectLst>
            <a:outerShdw blurRad="292100" dist="139700" dir="2700000" algn="tl" rotWithShape="0">
              <a:srgbClr val="333333">
                <a:alpha val="65000"/>
              </a:srgbClr>
            </a:outerShdw>
          </a:effectLst>
        </p:spPr>
      </p:pic>
      <p:sp>
        <p:nvSpPr>
          <p:cNvPr id="8" name="Right Arrow 7"/>
          <p:cNvSpPr/>
          <p:nvPr/>
        </p:nvSpPr>
        <p:spPr>
          <a:xfrm>
            <a:off x="636105" y="1689950"/>
            <a:ext cx="333955" cy="310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6"/>
          <p:cNvPicPr>
            <a:picLocks noChangeAspect="1"/>
          </p:cNvPicPr>
          <p:nvPr/>
        </p:nvPicPr>
        <p:blipFill rotWithShape="1">
          <a:blip r:embed="rId3"/>
          <a:srcRect b="-1116"/>
          <a:stretch/>
        </p:blipFill>
        <p:spPr>
          <a:xfrm>
            <a:off x="3166437" y="2561591"/>
            <a:ext cx="3361583" cy="2319686"/>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2759103" y="2099144"/>
            <a:ext cx="5160396" cy="19878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39623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ViewModel</a:t>
            </a:r>
            <a:r>
              <a:rPr lang="en-US" dirty="0"/>
              <a:t> – require &amp; define to hook component into page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pic>
        <p:nvPicPr>
          <p:cNvPr id="6" name="Picture 5"/>
          <p:cNvPicPr>
            <a:picLocks noChangeAspect="1"/>
          </p:cNvPicPr>
          <p:nvPr/>
        </p:nvPicPr>
        <p:blipFill>
          <a:blip r:embed="rId2"/>
          <a:stretch>
            <a:fillRect/>
          </a:stretch>
        </p:blipFill>
        <p:spPr>
          <a:xfrm>
            <a:off x="720003" y="697276"/>
            <a:ext cx="6989902" cy="4186224"/>
          </a:xfrm>
          <a:prstGeom prst="rect">
            <a:avLst/>
          </a:prstGeom>
        </p:spPr>
      </p:pic>
    </p:spTree>
    <p:extLst>
      <p:ext uri="{BB962C8B-B14F-4D97-AF65-F5344CB8AC3E}">
        <p14:creationId xmlns:p14="http://schemas.microsoft.com/office/powerpoint/2010/main" val="19832598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Beauty of Composite Components</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pic>
        <p:nvPicPr>
          <p:cNvPr id="6" name="Picture 5"/>
          <p:cNvPicPr>
            <a:picLocks noChangeAspect="1"/>
          </p:cNvPicPr>
          <p:nvPr/>
        </p:nvPicPr>
        <p:blipFill>
          <a:blip r:embed="rId3"/>
          <a:stretch>
            <a:fillRect/>
          </a:stretch>
        </p:blipFill>
        <p:spPr>
          <a:xfrm>
            <a:off x="2720990" y="3020089"/>
            <a:ext cx="1915308" cy="1783375"/>
          </a:xfrm>
          <a:prstGeom prst="rect">
            <a:avLst/>
          </a:prstGeom>
        </p:spPr>
      </p:pic>
      <p:pic>
        <p:nvPicPr>
          <p:cNvPr id="1026" name="Picture 2" descr="Image result for sha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874" y="792000"/>
            <a:ext cx="2703771" cy="18812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mall compartment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6889" y="1289602"/>
            <a:ext cx="2767242" cy="2767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6000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001" y="854740"/>
            <a:ext cx="7703999" cy="2520000"/>
          </a:xfrm>
        </p:spPr>
        <p:txBody>
          <a:bodyPr/>
          <a:lstStyle/>
          <a:p>
            <a:r>
              <a:rPr lang="en-US" sz="2000" dirty="0"/>
              <a:t>Introducing JET Web Component Architecture (JWCA):</a:t>
            </a:r>
            <a:br>
              <a:rPr lang="en-US" dirty="0"/>
            </a:br>
            <a:br>
              <a:rPr lang="en-US" dirty="0"/>
            </a:br>
            <a:r>
              <a:rPr lang="en-US" dirty="0"/>
              <a:t>“</a:t>
            </a:r>
            <a:r>
              <a:rPr lang="en-US" b="0" dirty="0"/>
              <a:t>A JET Web Component is a reusable piece of UI that can be embedded as a custom HTML element and can be composed of other JET Web Components, JET components, HTML, JavaScript, and CSS.</a:t>
            </a:r>
            <a:r>
              <a:rPr lang="en-US" dirty="0"/>
              <a:t>”</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25891173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871" y="4330917"/>
            <a:ext cx="1278255" cy="363855"/>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454" y="4346959"/>
            <a:ext cx="1011555" cy="363855"/>
          </a:xfrm>
          <a:prstGeom prst="rect">
            <a:avLst/>
          </a:prstGeom>
          <a:noFill/>
          <a:ln>
            <a:noFill/>
          </a:ln>
        </p:spPr>
      </p:pic>
      <p:sp>
        <p:nvSpPr>
          <p:cNvPr id="3" name="TextBox 2">
            <a:extLst>
              <a:ext uri="{FF2B5EF4-FFF2-40B4-BE49-F238E27FC236}">
                <a16:creationId xmlns:a16="http://schemas.microsoft.com/office/drawing/2014/main" id="{BE4C9AC1-7627-4E87-9C82-767534FBFBA0}"/>
              </a:ext>
            </a:extLst>
          </p:cNvPr>
          <p:cNvSpPr txBox="1"/>
          <p:nvPr/>
        </p:nvSpPr>
        <p:spPr>
          <a:xfrm>
            <a:off x="720001" y="4403558"/>
            <a:ext cx="5535811" cy="200055"/>
          </a:xfrm>
          <a:prstGeom prst="rect">
            <a:avLst/>
          </a:prstGeom>
          <a:noFill/>
        </p:spPr>
        <p:txBody>
          <a:bodyPr wrap="none" lIns="0" tIns="0" rIns="0" bIns="0" rtlCol="0">
            <a:spAutoFit/>
          </a:bodyPr>
          <a:lstStyle/>
          <a:p>
            <a:r>
              <a:rPr lang="nl-NL" sz="1300" dirty="0" err="1"/>
              <a:t>Developed</a:t>
            </a:r>
            <a:r>
              <a:rPr lang="nl-NL" sz="1300" dirty="0"/>
              <a:t> </a:t>
            </a:r>
            <a:r>
              <a:rPr lang="nl-NL" sz="1300" dirty="0" err="1"/>
              <a:t>applications</a:t>
            </a:r>
            <a:r>
              <a:rPr lang="nl-NL" sz="1300" dirty="0"/>
              <a:t> </a:t>
            </a:r>
            <a:r>
              <a:rPr lang="nl-NL" sz="1300" dirty="0" err="1"/>
              <a:t>with</a:t>
            </a:r>
            <a:r>
              <a:rPr lang="nl-NL" sz="1300" dirty="0"/>
              <a:t> Forms, </a:t>
            </a:r>
            <a:r>
              <a:rPr lang="nl-NL" sz="1300" dirty="0" err="1"/>
              <a:t>Mod</a:t>
            </a:r>
            <a:r>
              <a:rPr lang="nl-NL" sz="1300" dirty="0"/>
              <a:t> PL/SQL (Database), ADF, JET, …</a:t>
            </a:r>
            <a:endParaRPr lang="en-NL" sz="1300" dirty="0" err="1"/>
          </a:p>
        </p:txBody>
      </p:sp>
      <p:sp>
        <p:nvSpPr>
          <p:cNvPr id="7" name="Footer Placeholder 6">
            <a:extLst>
              <a:ext uri="{FF2B5EF4-FFF2-40B4-BE49-F238E27FC236}">
                <a16:creationId xmlns:a16="http://schemas.microsoft.com/office/drawing/2014/main" id="{82AB5933-DAEB-4C44-BEB1-5C67A4D84DE6}"/>
              </a:ext>
            </a:extLst>
          </p:cNvPr>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8" name="Slide Number Placeholder 7">
            <a:extLst>
              <a:ext uri="{FF2B5EF4-FFF2-40B4-BE49-F238E27FC236}">
                <a16:creationId xmlns:a16="http://schemas.microsoft.com/office/drawing/2014/main" id="{6A5DC053-A3F6-4ADE-A9D1-1B1FC75AB8D0}"/>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9" name="Picture 8">
            <a:extLst>
              <a:ext uri="{FF2B5EF4-FFF2-40B4-BE49-F238E27FC236}">
                <a16:creationId xmlns:a16="http://schemas.microsoft.com/office/drawing/2014/main" id="{2FDDF162-13FD-40C6-9E1E-AA378EA8630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59" y="4259022"/>
            <a:ext cx="1335943" cy="539727"/>
          </a:xfrm>
          <a:prstGeom prst="rect">
            <a:avLst/>
          </a:prstGeom>
        </p:spPr>
      </p:pic>
      <p:pic>
        <p:nvPicPr>
          <p:cNvPr id="10" name="Picture 9">
            <a:extLst>
              <a:ext uri="{FF2B5EF4-FFF2-40B4-BE49-F238E27FC236}">
                <a16:creationId xmlns:a16="http://schemas.microsoft.com/office/drawing/2014/main" id="{4D923A37-3363-4A3B-BB48-EAF2E1107654}"/>
              </a:ext>
            </a:extLst>
          </p:cNvPr>
          <p:cNvPicPr>
            <a:picLocks noChangeAspect="1"/>
          </p:cNvPicPr>
          <p:nvPr/>
        </p:nvPicPr>
        <p:blipFill>
          <a:blip r:embed="rId5"/>
          <a:stretch>
            <a:fillRect/>
          </a:stretch>
        </p:blipFill>
        <p:spPr>
          <a:xfrm>
            <a:off x="6704431" y="1103922"/>
            <a:ext cx="2153541" cy="19439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xit" presetSubtype="0" fill="hold" nodeType="withEffect">
                                  <p:stCondLst>
                                    <p:cond delay="150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JET Web Component</a:t>
            </a:r>
            <a:endParaRPr lang="nl-NL" dirty="0"/>
          </a:p>
        </p:txBody>
      </p:sp>
      <p:sp>
        <p:nvSpPr>
          <p:cNvPr id="6" name="Content Placeholder 5"/>
          <p:cNvSpPr>
            <a:spLocks noGrp="1"/>
          </p:cNvSpPr>
          <p:nvPr>
            <p:ph idx="1"/>
          </p:nvPr>
        </p:nvSpPr>
        <p:spPr>
          <a:xfrm>
            <a:off x="720003" y="936000"/>
            <a:ext cx="7487997" cy="3780000"/>
          </a:xfrm>
        </p:spPr>
        <p:txBody>
          <a:bodyPr/>
          <a:lstStyle/>
          <a:p>
            <a:r>
              <a:rPr lang="en-US" dirty="0"/>
              <a:t>A reusable building block – encapsulated with a well defined interface</a:t>
            </a:r>
          </a:p>
          <a:p>
            <a:r>
              <a:rPr lang="en-US" dirty="0"/>
              <a:t>Created using HTML, CSS, JavaScript, JET resources, other JET Web components</a:t>
            </a:r>
          </a:p>
          <a:p>
            <a:r>
              <a:rPr lang="en-US" dirty="0"/>
              <a:t>Packaged in a Zip file that can be shared with any application and any team</a:t>
            </a:r>
          </a:p>
          <a:p>
            <a:r>
              <a:rPr lang="en-US" dirty="0"/>
              <a:t>Easily ‘injected’ into a JET application</a:t>
            </a:r>
          </a:p>
          <a:p>
            <a:pPr lvl="1"/>
            <a:r>
              <a:rPr lang="en-US" dirty="0"/>
              <a:t>copy contents of zip-file to specific directory</a:t>
            </a:r>
          </a:p>
          <a:p>
            <a:r>
              <a:rPr lang="en-US" dirty="0"/>
              <a:t>And easily used in a page</a:t>
            </a:r>
          </a:p>
          <a:p>
            <a:pPr lvl="1"/>
            <a:r>
              <a:rPr lang="en-US" dirty="0"/>
              <a:t>Add tag to View</a:t>
            </a:r>
          </a:p>
          <a:p>
            <a:pPr lvl="1"/>
            <a:r>
              <a:rPr lang="en-US" dirty="0"/>
              <a:t>Load module in </a:t>
            </a:r>
            <a:r>
              <a:rPr lang="en-US" dirty="0" err="1"/>
              <a:t>ViewModel</a:t>
            </a:r>
            <a:endParaRPr lang="nl-NL" dirty="0"/>
          </a:p>
        </p:txBody>
      </p:sp>
      <p:sp>
        <p:nvSpPr>
          <p:cNvPr id="3" name="Footer Placeholder 2"/>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20</a:t>
            </a:fld>
            <a:endParaRPr lang="nl-NL" noProof="0" dirty="0"/>
          </a:p>
        </p:txBody>
      </p:sp>
      <p:sp>
        <p:nvSpPr>
          <p:cNvPr id="7" name="Rounded Rectangle 6"/>
          <p:cNvSpPr/>
          <p:nvPr/>
        </p:nvSpPr>
        <p:spPr>
          <a:xfrm>
            <a:off x="4303351" y="2453723"/>
            <a:ext cx="1604506" cy="66130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JET WC</a:t>
            </a:r>
          </a:p>
          <a:p>
            <a:pPr algn="ctr"/>
            <a:r>
              <a:rPr lang="en-US" b="1" dirty="0" err="1"/>
              <a:t>InputSmiley</a:t>
            </a:r>
            <a:endParaRPr lang="nl-NL" b="1" dirty="0"/>
          </a:p>
        </p:txBody>
      </p:sp>
      <p:sp>
        <p:nvSpPr>
          <p:cNvPr id="8" name="Rectangle 7"/>
          <p:cNvSpPr/>
          <p:nvPr/>
        </p:nvSpPr>
        <p:spPr>
          <a:xfrm>
            <a:off x="1763486" y="3486150"/>
            <a:ext cx="3204514" cy="12298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My JET Application</a:t>
            </a:r>
          </a:p>
          <a:p>
            <a:pPr algn="ctr"/>
            <a:endParaRPr lang="en-US" dirty="0"/>
          </a:p>
          <a:p>
            <a:pPr algn="ctr"/>
            <a:endParaRPr lang="en-US" dirty="0"/>
          </a:p>
          <a:p>
            <a:pPr algn="ctr"/>
            <a:endParaRPr lang="nl-NL" dirty="0"/>
          </a:p>
        </p:txBody>
      </p:sp>
      <p:sp>
        <p:nvSpPr>
          <p:cNvPr id="9" name="Rectangle 8"/>
          <p:cNvSpPr/>
          <p:nvPr/>
        </p:nvSpPr>
        <p:spPr>
          <a:xfrm>
            <a:off x="5442858" y="3486150"/>
            <a:ext cx="3204514" cy="122985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Your JET Application</a:t>
            </a:r>
          </a:p>
          <a:p>
            <a:pPr algn="ctr"/>
            <a:endParaRPr lang="en-US" dirty="0"/>
          </a:p>
          <a:p>
            <a:pPr algn="ctr"/>
            <a:endParaRPr lang="en-US" dirty="0"/>
          </a:p>
          <a:p>
            <a:pPr algn="ctr"/>
            <a:endParaRPr lang="nl-NL" dirty="0"/>
          </a:p>
        </p:txBody>
      </p:sp>
      <p:cxnSp>
        <p:nvCxnSpPr>
          <p:cNvPr id="11" name="Elbow Connector 10"/>
          <p:cNvCxnSpPr>
            <a:stCxn id="7" idx="2"/>
          </p:cNvCxnSpPr>
          <p:nvPr/>
        </p:nvCxnSpPr>
        <p:spPr>
          <a:xfrm rot="5400000">
            <a:off x="4272302" y="3267772"/>
            <a:ext cx="986045" cy="680561"/>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3967178"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JET WC</a:t>
            </a:r>
          </a:p>
          <a:p>
            <a:pPr algn="ctr"/>
            <a:r>
              <a:rPr lang="en-US" sz="800" b="1" dirty="0" err="1"/>
              <a:t>InputSmiley</a:t>
            </a:r>
            <a:endParaRPr lang="nl-NL" sz="800" b="1" dirty="0"/>
          </a:p>
        </p:txBody>
      </p:sp>
      <p:sp>
        <p:nvSpPr>
          <p:cNvPr id="15" name="Rounded Rectangle 14"/>
          <p:cNvSpPr/>
          <p:nvPr/>
        </p:nvSpPr>
        <p:spPr>
          <a:xfrm>
            <a:off x="5577801" y="4112907"/>
            <a:ext cx="867363" cy="29563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JET WC</a:t>
            </a:r>
          </a:p>
          <a:p>
            <a:pPr algn="ctr"/>
            <a:r>
              <a:rPr lang="en-US" sz="800" b="1" dirty="0" err="1"/>
              <a:t>InputSmiley</a:t>
            </a:r>
            <a:endParaRPr lang="nl-NL" sz="800" b="1" dirty="0"/>
          </a:p>
        </p:txBody>
      </p:sp>
      <p:cxnSp>
        <p:nvCxnSpPr>
          <p:cNvPr id="17" name="Elbow Connector 16"/>
          <p:cNvCxnSpPr>
            <a:stCxn id="7" idx="2"/>
          </p:cNvCxnSpPr>
          <p:nvPr/>
        </p:nvCxnSpPr>
        <p:spPr>
          <a:xfrm rot="16200000" flipH="1">
            <a:off x="5065521" y="3155112"/>
            <a:ext cx="986045" cy="905879"/>
          </a:xfrm>
          <a:prstGeom prst="bentConnector3">
            <a:avLst>
              <a:gd name="adj1" fmla="val 23505"/>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723680" y="4024993"/>
            <a:ext cx="771134"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Page A</a:t>
            </a:r>
          </a:p>
          <a:p>
            <a:pPr algn="ctr"/>
            <a:endParaRPr lang="en-US" sz="1200" dirty="0"/>
          </a:p>
          <a:p>
            <a:pPr algn="ctr"/>
            <a:endParaRPr lang="nl-NL" sz="1200" dirty="0"/>
          </a:p>
        </p:txBody>
      </p:sp>
      <p:sp>
        <p:nvSpPr>
          <p:cNvPr id="20" name="Rectangle 19"/>
          <p:cNvSpPr/>
          <p:nvPr/>
        </p:nvSpPr>
        <p:spPr>
          <a:xfrm>
            <a:off x="7629558" y="4024993"/>
            <a:ext cx="794442" cy="59599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Page B</a:t>
            </a:r>
          </a:p>
          <a:p>
            <a:pPr algn="ctr"/>
            <a:endParaRPr lang="en-US" sz="1200" dirty="0"/>
          </a:p>
          <a:p>
            <a:pPr algn="ctr"/>
            <a:endParaRPr lang="nl-NL" sz="1200" dirty="0"/>
          </a:p>
        </p:txBody>
      </p:sp>
      <p:sp>
        <p:nvSpPr>
          <p:cNvPr id="21" name="Rounded Rectangle 20"/>
          <p:cNvSpPr/>
          <p:nvPr/>
        </p:nvSpPr>
        <p:spPr>
          <a:xfrm>
            <a:off x="6792688" y="4274004"/>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&lt;input-smiley&gt;</a:t>
            </a:r>
            <a:endParaRPr lang="nl-NL" sz="800" dirty="0"/>
          </a:p>
        </p:txBody>
      </p:sp>
      <p:sp>
        <p:nvSpPr>
          <p:cNvPr id="22" name="Rounded Rectangle 21"/>
          <p:cNvSpPr/>
          <p:nvPr/>
        </p:nvSpPr>
        <p:spPr>
          <a:xfrm>
            <a:off x="7725986" y="425255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
        <p:nvSpPr>
          <p:cNvPr id="23" name="Rounded Rectangle 22"/>
          <p:cNvSpPr/>
          <p:nvPr/>
        </p:nvSpPr>
        <p:spPr>
          <a:xfrm>
            <a:off x="7725986" y="435768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
        <p:nvSpPr>
          <p:cNvPr id="24" name="Rounded Rectangle 23"/>
          <p:cNvSpPr/>
          <p:nvPr/>
        </p:nvSpPr>
        <p:spPr>
          <a:xfrm>
            <a:off x="7725986" y="4462819"/>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
        <p:nvSpPr>
          <p:cNvPr id="25" name="Rectangle 24"/>
          <p:cNvSpPr/>
          <p:nvPr/>
        </p:nvSpPr>
        <p:spPr>
          <a:xfrm>
            <a:off x="1929605" y="4037239"/>
            <a:ext cx="771134"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Page 1</a:t>
            </a:r>
          </a:p>
          <a:p>
            <a:pPr algn="ctr"/>
            <a:endParaRPr lang="en-US" sz="1200" dirty="0"/>
          </a:p>
          <a:p>
            <a:pPr algn="ctr"/>
            <a:endParaRPr lang="nl-NL" sz="1200" dirty="0"/>
          </a:p>
        </p:txBody>
      </p:sp>
      <p:sp>
        <p:nvSpPr>
          <p:cNvPr id="26" name="Rectangle 25"/>
          <p:cNvSpPr/>
          <p:nvPr/>
        </p:nvSpPr>
        <p:spPr>
          <a:xfrm>
            <a:off x="2835483" y="4037239"/>
            <a:ext cx="794442" cy="595993"/>
          </a:xfrm>
          <a:prstGeom prst="rect">
            <a:avLst/>
          </a:prstGeom>
          <a:solidFill>
            <a:schemeClr val="tx2">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t>Page 2</a:t>
            </a:r>
          </a:p>
          <a:p>
            <a:pPr algn="ctr"/>
            <a:endParaRPr lang="en-US" sz="1200" dirty="0"/>
          </a:p>
          <a:p>
            <a:pPr algn="ctr"/>
            <a:endParaRPr lang="nl-NL" sz="1200" dirty="0"/>
          </a:p>
        </p:txBody>
      </p:sp>
      <p:sp>
        <p:nvSpPr>
          <p:cNvPr id="27" name="Rounded Rectangle 26"/>
          <p:cNvSpPr/>
          <p:nvPr/>
        </p:nvSpPr>
        <p:spPr>
          <a:xfrm>
            <a:off x="1998613" y="4286250"/>
            <a:ext cx="636814" cy="2326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&lt;input-smiley&gt;</a:t>
            </a:r>
            <a:endParaRPr lang="nl-NL" sz="800" dirty="0"/>
          </a:p>
        </p:txBody>
      </p:sp>
      <p:sp>
        <p:nvSpPr>
          <p:cNvPr id="28" name="Rounded Rectangle 27"/>
          <p:cNvSpPr/>
          <p:nvPr/>
        </p:nvSpPr>
        <p:spPr>
          <a:xfrm>
            <a:off x="2931911" y="426480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
        <p:nvSpPr>
          <p:cNvPr id="29" name="Rounded Rectangle 28"/>
          <p:cNvSpPr/>
          <p:nvPr/>
        </p:nvSpPr>
        <p:spPr>
          <a:xfrm>
            <a:off x="2931911" y="4369935"/>
            <a:ext cx="636814" cy="8267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00" dirty="0"/>
              <a:t>&lt;input-smiley&gt;</a:t>
            </a:r>
            <a:endParaRPr lang="nl-NL" sz="500" dirty="0"/>
          </a:p>
        </p:txBody>
      </p:sp>
    </p:spTree>
    <p:extLst>
      <p:ext uri="{BB962C8B-B14F-4D97-AF65-F5344CB8AC3E}">
        <p14:creationId xmlns:p14="http://schemas.microsoft.com/office/powerpoint/2010/main" val="613597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xEl>
                                              <p:pRg st="6" end="6"/>
                                            </p:txEl>
                                          </p:spTgt>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7" grpId="0" animBg="1"/>
      <p:bldP spid="8" grpId="0" animBg="1"/>
      <p:bldP spid="9" grpId="0" animBg="1"/>
      <p:bldP spid="14" grpId="0" animBg="1"/>
      <p:bldP spid="15"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3310B06-439F-4677-9490-DABBAC2FB9AD}"/>
              </a:ext>
            </a:extLst>
          </p:cNvPr>
          <p:cNvSpPr>
            <a:spLocks noGrp="1"/>
          </p:cNvSpPr>
          <p:nvPr>
            <p:ph type="pic" idx="13"/>
          </p:nvPr>
        </p:nvSpPr>
        <p:spPr/>
      </p:sp>
      <p:sp>
        <p:nvSpPr>
          <p:cNvPr id="6" name="Title 5">
            <a:extLst>
              <a:ext uri="{FF2B5EF4-FFF2-40B4-BE49-F238E27FC236}">
                <a16:creationId xmlns:a16="http://schemas.microsoft.com/office/drawing/2014/main" id="{63EA60CC-BFF1-437E-B280-A160B77EC556}"/>
              </a:ext>
            </a:extLst>
          </p:cNvPr>
          <p:cNvSpPr>
            <a:spLocks noGrp="1"/>
          </p:cNvSpPr>
          <p:nvPr>
            <p:ph type="ctrTitle"/>
          </p:nvPr>
        </p:nvSpPr>
        <p:spPr/>
        <p:txBody>
          <a:bodyPr/>
          <a:lstStyle/>
          <a:p>
            <a:r>
              <a:rPr lang="nl-NL" dirty="0" err="1"/>
              <a:t>Introducing</a:t>
            </a:r>
            <a:r>
              <a:rPr lang="nl-NL" dirty="0"/>
              <a:t> </a:t>
            </a:r>
            <a:r>
              <a:rPr lang="nl-NL" dirty="0" err="1"/>
              <a:t>the</a:t>
            </a:r>
            <a:r>
              <a:rPr lang="nl-NL" dirty="0"/>
              <a:t> JET </a:t>
            </a:r>
            <a:r>
              <a:rPr lang="nl-NL" dirty="0" err="1"/>
              <a:t>WebComponent</a:t>
            </a:r>
            <a:r>
              <a:rPr lang="nl-NL" dirty="0"/>
              <a:t> Manager</a:t>
            </a:r>
            <a:endParaRPr lang="en-NL" dirty="0"/>
          </a:p>
        </p:txBody>
      </p:sp>
      <p:sp>
        <p:nvSpPr>
          <p:cNvPr id="3" name="Text Placeholder 2">
            <a:extLst>
              <a:ext uri="{FF2B5EF4-FFF2-40B4-BE49-F238E27FC236}">
                <a16:creationId xmlns:a16="http://schemas.microsoft.com/office/drawing/2014/main" id="{98B51CC4-5718-4C81-8E1C-901F8969EAF7}"/>
              </a:ext>
            </a:extLst>
          </p:cNvPr>
          <p:cNvSpPr>
            <a:spLocks noGrp="1"/>
          </p:cNvSpPr>
          <p:nvPr>
            <p:ph type="body" idx="14"/>
          </p:nvPr>
        </p:nvSpPr>
        <p:spPr/>
        <p:txBody>
          <a:bodyPr/>
          <a:lstStyle/>
          <a:p>
            <a:r>
              <a:rPr lang="en-US" sz="2800" b="0" dirty="0"/>
              <a:t>Managing dependencies on JET Web Components at design | build | deploy | run | request time</a:t>
            </a:r>
            <a:endParaRPr lang="en-NL" sz="2800" dirty="0"/>
          </a:p>
        </p:txBody>
      </p:sp>
      <p:sp>
        <p:nvSpPr>
          <p:cNvPr id="4" name="Footer Placeholder 3">
            <a:extLst>
              <a:ext uri="{FF2B5EF4-FFF2-40B4-BE49-F238E27FC236}">
                <a16:creationId xmlns:a16="http://schemas.microsoft.com/office/drawing/2014/main" id="{EF36C8C2-118F-4AD0-9E8E-24BF7EBDEEF2}"/>
              </a:ext>
            </a:extLst>
          </p:cNvPr>
          <p:cNvSpPr>
            <a:spLocks noGrp="1"/>
          </p:cNvSpPr>
          <p:nvPr>
            <p:ph type="ftr" sz="quarter" idx="4294967295"/>
          </p:nvPr>
        </p:nvSpPr>
        <p:spPr>
          <a:xfrm>
            <a:off x="5903913" y="5003800"/>
            <a:ext cx="3240087" cy="107950"/>
          </a:xfrm>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728069B9-7D94-4078-9101-D75254311686}"/>
              </a:ext>
            </a:extLst>
          </p:cNvPr>
          <p:cNvSpPr>
            <a:spLocks noGrp="1"/>
          </p:cNvSpPr>
          <p:nvPr>
            <p:ph type="sldNum" sz="quarter" idx="4294967295"/>
          </p:nvPr>
        </p:nvSpPr>
        <p:spPr>
          <a:xfrm>
            <a:off x="9001125" y="5003800"/>
            <a:ext cx="142875" cy="107950"/>
          </a:xfrm>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3530782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4963065" y="1955056"/>
            <a:ext cx="1588737" cy="135729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Referencing JET Web Components</a:t>
            </a:r>
            <a:endParaRPr lang="nl-NL" dirty="0"/>
          </a:p>
        </p:txBody>
      </p:sp>
      <p:sp>
        <p:nvSpPr>
          <p:cNvPr id="4" name="Footer Placeholder 3"/>
          <p:cNvSpPr>
            <a:spLocks noGrp="1"/>
          </p:cNvSpPr>
          <p:nvPr>
            <p:ph type="ftr" sz="quarter" idx="11"/>
          </p:nvPr>
        </p:nvSpPr>
        <p:spPr>
          <a:xfrm>
            <a:off x="4968000" y="5893906"/>
            <a:ext cx="3240000" cy="108000"/>
          </a:xfrm>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a:xfrm>
            <a:off x="8280000" y="5893906"/>
            <a:ext cx="144000" cy="108000"/>
          </a:xfrm>
        </p:spPr>
        <p:txBody>
          <a:bodyPr/>
          <a:lstStyle/>
          <a:p>
            <a:fld id="{14F1411D-0280-154F-AEAC-4C20B7AA46B2}" type="slidenum">
              <a:rPr lang="nl-NL" smtClean="0"/>
              <a:t>22</a:t>
            </a:fld>
            <a:endParaRPr lang="nl-NL"/>
          </a:p>
        </p:txBody>
      </p:sp>
      <p:cxnSp>
        <p:nvCxnSpPr>
          <p:cNvPr id="7" name="Straight Connector 6"/>
          <p:cNvCxnSpPr/>
          <p:nvPr/>
        </p:nvCxnSpPr>
        <p:spPr>
          <a:xfrm>
            <a:off x="1698082" y="3510642"/>
            <a:ext cx="8164" cy="2220686"/>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42448" y="3510641"/>
            <a:ext cx="1477969" cy="200055"/>
          </a:xfrm>
          <a:prstGeom prst="rect">
            <a:avLst/>
          </a:prstGeom>
          <a:noFill/>
        </p:spPr>
        <p:txBody>
          <a:bodyPr wrap="none" lIns="0" tIns="0" rIns="0" bIns="0" rtlCol="0">
            <a:spAutoFit/>
          </a:bodyPr>
          <a:lstStyle/>
          <a:p>
            <a:r>
              <a:rPr lang="en-US" sz="1300" b="1" dirty="0"/>
              <a:t>Design/Install time</a:t>
            </a:r>
            <a:endParaRPr lang="nl-NL" sz="1300" b="1" dirty="0" err="1"/>
          </a:p>
        </p:txBody>
      </p:sp>
      <p:cxnSp>
        <p:nvCxnSpPr>
          <p:cNvPr id="9" name="Straight Connector 8"/>
          <p:cNvCxnSpPr/>
          <p:nvPr/>
        </p:nvCxnSpPr>
        <p:spPr>
          <a:xfrm>
            <a:off x="3426190" y="3510642"/>
            <a:ext cx="8164" cy="222068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1816150" y="3510641"/>
            <a:ext cx="807913" cy="200055"/>
          </a:xfrm>
          <a:prstGeom prst="rect">
            <a:avLst/>
          </a:prstGeom>
          <a:noFill/>
        </p:spPr>
        <p:txBody>
          <a:bodyPr wrap="none" lIns="0" tIns="0" rIns="0" bIns="0" rtlCol="0">
            <a:spAutoFit/>
          </a:bodyPr>
          <a:lstStyle/>
          <a:p>
            <a:r>
              <a:rPr lang="en-US" sz="1300" b="1" dirty="0"/>
              <a:t>Build time</a:t>
            </a:r>
            <a:endParaRPr lang="nl-NL" sz="1300" b="1" dirty="0" err="1"/>
          </a:p>
        </p:txBody>
      </p:sp>
      <p:cxnSp>
        <p:nvCxnSpPr>
          <p:cNvPr id="11" name="Straight Connector 10"/>
          <p:cNvCxnSpPr/>
          <p:nvPr/>
        </p:nvCxnSpPr>
        <p:spPr>
          <a:xfrm>
            <a:off x="5137967" y="3510642"/>
            <a:ext cx="8164" cy="2220686"/>
          </a:xfrm>
          <a:prstGeom prst="line">
            <a:avLst/>
          </a:prstGeom>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551726" y="3510641"/>
            <a:ext cx="1346522" cy="200055"/>
          </a:xfrm>
          <a:prstGeom prst="rect">
            <a:avLst/>
          </a:prstGeom>
          <a:noFill/>
        </p:spPr>
        <p:txBody>
          <a:bodyPr wrap="none" lIns="0" tIns="0" rIns="0" bIns="0" rtlCol="0">
            <a:spAutoFit/>
          </a:bodyPr>
          <a:lstStyle/>
          <a:p>
            <a:r>
              <a:rPr lang="en-US" sz="1300" b="1" dirty="0"/>
              <a:t>Deployment time</a:t>
            </a:r>
            <a:endParaRPr lang="nl-NL" sz="1300" b="1" dirty="0" err="1"/>
          </a:p>
        </p:txBody>
      </p:sp>
      <p:cxnSp>
        <p:nvCxnSpPr>
          <p:cNvPr id="13" name="Straight Connector 12"/>
          <p:cNvCxnSpPr/>
          <p:nvPr/>
        </p:nvCxnSpPr>
        <p:spPr>
          <a:xfrm>
            <a:off x="7283956" y="3463299"/>
            <a:ext cx="8164" cy="2220686"/>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238681" y="3510641"/>
            <a:ext cx="714939" cy="200055"/>
          </a:xfrm>
          <a:prstGeom prst="rect">
            <a:avLst/>
          </a:prstGeom>
          <a:noFill/>
        </p:spPr>
        <p:txBody>
          <a:bodyPr wrap="none" lIns="0" tIns="0" rIns="0" bIns="0" rtlCol="0">
            <a:spAutoFit/>
          </a:bodyPr>
          <a:lstStyle/>
          <a:p>
            <a:r>
              <a:rPr lang="en-US" sz="1300" b="1" dirty="0"/>
              <a:t>Run time</a:t>
            </a:r>
            <a:endParaRPr lang="nl-NL" sz="1300" b="1" dirty="0" err="1"/>
          </a:p>
        </p:txBody>
      </p:sp>
      <p:sp>
        <p:nvSpPr>
          <p:cNvPr id="16" name="TextBox 15"/>
          <p:cNvSpPr txBox="1"/>
          <p:nvPr/>
        </p:nvSpPr>
        <p:spPr>
          <a:xfrm>
            <a:off x="7367846" y="3510641"/>
            <a:ext cx="1049967" cy="200055"/>
          </a:xfrm>
          <a:prstGeom prst="rect">
            <a:avLst/>
          </a:prstGeom>
          <a:noFill/>
        </p:spPr>
        <p:txBody>
          <a:bodyPr wrap="none" lIns="0" tIns="0" rIns="0" bIns="0" rtlCol="0">
            <a:spAutoFit/>
          </a:bodyPr>
          <a:lstStyle/>
          <a:p>
            <a:r>
              <a:rPr lang="en-US" sz="1300" b="1" dirty="0"/>
              <a:t>Request time</a:t>
            </a:r>
            <a:endParaRPr lang="nl-NL" sz="1300" b="1" dirty="0" err="1"/>
          </a:p>
        </p:txBody>
      </p:sp>
      <p:sp>
        <p:nvSpPr>
          <p:cNvPr id="17" name="Rectangle 16"/>
          <p:cNvSpPr/>
          <p:nvPr/>
        </p:nvSpPr>
        <p:spPr>
          <a:xfrm>
            <a:off x="3117457" y="859277"/>
            <a:ext cx="2757186" cy="93853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8" name="TextBox 17"/>
          <p:cNvSpPr txBox="1"/>
          <p:nvPr/>
        </p:nvSpPr>
        <p:spPr>
          <a:xfrm>
            <a:off x="3120836" y="1765498"/>
            <a:ext cx="1429879" cy="200055"/>
          </a:xfrm>
          <a:prstGeom prst="rect">
            <a:avLst/>
          </a:prstGeom>
          <a:noFill/>
        </p:spPr>
        <p:txBody>
          <a:bodyPr wrap="none" lIns="0" tIns="0" rIns="0" bIns="0" rtlCol="0">
            <a:spAutoFit/>
          </a:bodyPr>
          <a:lstStyle/>
          <a:p>
            <a:r>
              <a:rPr lang="en-US" sz="1300" dirty="0"/>
              <a:t>jet-</a:t>
            </a:r>
            <a:r>
              <a:rPr lang="en-US" sz="1300" dirty="0" err="1"/>
              <a:t>composites.json</a:t>
            </a:r>
            <a:endParaRPr lang="nl-NL" sz="1300" dirty="0" err="1"/>
          </a:p>
        </p:txBody>
      </p:sp>
      <p:sp>
        <p:nvSpPr>
          <p:cNvPr id="19" name="TextBox 18"/>
          <p:cNvSpPr txBox="1"/>
          <p:nvPr/>
        </p:nvSpPr>
        <p:spPr>
          <a:xfrm>
            <a:off x="3177957" y="892468"/>
            <a:ext cx="2600071" cy="846386"/>
          </a:xfrm>
          <a:prstGeom prst="rect">
            <a:avLst/>
          </a:prstGeom>
          <a:noFill/>
        </p:spPr>
        <p:txBody>
          <a:bodyPr wrap="none" lIns="0" tIns="0" rIns="0" bIns="0" rtlCol="0">
            <a:spAutoFit/>
          </a:bodyPr>
          <a:lstStyle/>
          <a:p>
            <a:r>
              <a:rPr lang="en-US" sz="1100" dirty="0"/>
              <a:t>Name</a:t>
            </a:r>
          </a:p>
          <a:p>
            <a:r>
              <a:rPr lang="en-US" sz="1100" dirty="0"/>
              <a:t>Version (min/max)</a:t>
            </a:r>
          </a:p>
          <a:p>
            <a:r>
              <a:rPr lang="en-US" sz="1100" dirty="0" err="1"/>
              <a:t>Git</a:t>
            </a:r>
            <a:r>
              <a:rPr lang="en-US" sz="1100" dirty="0"/>
              <a:t> tag/commit/branch</a:t>
            </a:r>
          </a:p>
          <a:p>
            <a:r>
              <a:rPr lang="en-US" sz="1100" dirty="0"/>
              <a:t>URL (zip, </a:t>
            </a:r>
            <a:r>
              <a:rPr lang="en-US" sz="1100" dirty="0" err="1"/>
              <a:t>Git</a:t>
            </a:r>
            <a:r>
              <a:rPr lang="en-US" sz="1100" dirty="0"/>
              <a:t> Repo, Live JET app)</a:t>
            </a:r>
          </a:p>
          <a:p>
            <a:r>
              <a:rPr lang="en-US" sz="1100" dirty="0"/>
              <a:t>Phase (design, build, deploy, run, request</a:t>
            </a:r>
            <a:endParaRPr lang="nl-NL" sz="1100" dirty="0" err="1"/>
          </a:p>
        </p:txBody>
      </p:sp>
      <p:pic>
        <p:nvPicPr>
          <p:cNvPr id="20" name="Picture 6" descr="Image result for github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68362" y="2105977"/>
            <a:ext cx="527622" cy="527622"/>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2281805" y="2318335"/>
            <a:ext cx="1879133"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jwcm</a:t>
            </a:r>
            <a:endParaRPr lang="en-US" b="1" dirty="0"/>
          </a:p>
          <a:p>
            <a:pPr algn="ctr"/>
            <a:r>
              <a:rPr lang="en-US" sz="1100" dirty="0"/>
              <a:t>(JET </a:t>
            </a:r>
            <a:r>
              <a:rPr lang="en-US" sz="1100" dirty="0" err="1"/>
              <a:t>WebComponent</a:t>
            </a:r>
            <a:r>
              <a:rPr lang="en-US" sz="1100" dirty="0"/>
              <a:t> Manager CLI)</a:t>
            </a:r>
            <a:endParaRPr lang="nl-NL" sz="1100" dirty="0"/>
          </a:p>
        </p:txBody>
      </p:sp>
      <p:sp>
        <p:nvSpPr>
          <p:cNvPr id="22" name="TextBox 21"/>
          <p:cNvSpPr txBox="1"/>
          <p:nvPr/>
        </p:nvSpPr>
        <p:spPr>
          <a:xfrm>
            <a:off x="171450" y="3908988"/>
            <a:ext cx="1373774" cy="800219"/>
          </a:xfrm>
          <a:prstGeom prst="rect">
            <a:avLst/>
          </a:prstGeom>
          <a:noFill/>
        </p:spPr>
        <p:txBody>
          <a:bodyPr wrap="none" lIns="0" tIns="0" rIns="0" bIns="0" rtlCol="0">
            <a:spAutoFit/>
          </a:bodyPr>
          <a:lstStyle/>
          <a:p>
            <a:r>
              <a:rPr lang="en-US" sz="1300" dirty="0"/>
              <a:t>Use </a:t>
            </a:r>
            <a:r>
              <a:rPr lang="en-US" sz="1300" dirty="0" err="1"/>
              <a:t>jwcm</a:t>
            </a:r>
            <a:r>
              <a:rPr lang="en-US" sz="1300" dirty="0"/>
              <a:t> install to</a:t>
            </a:r>
            <a:br>
              <a:rPr lang="en-US" sz="1300" dirty="0"/>
            </a:br>
            <a:r>
              <a:rPr lang="en-US" sz="1300" dirty="0"/>
              <a:t>fetch composite </a:t>
            </a:r>
            <a:br>
              <a:rPr lang="en-US" sz="1300" dirty="0"/>
            </a:br>
            <a:r>
              <a:rPr lang="en-US" sz="1300" dirty="0"/>
              <a:t>components and </a:t>
            </a:r>
            <a:br>
              <a:rPr lang="en-US" sz="1300" dirty="0"/>
            </a:br>
            <a:r>
              <a:rPr lang="en-US" sz="1300" dirty="0"/>
              <a:t>save in application</a:t>
            </a:r>
            <a:endParaRPr lang="nl-NL" sz="1300" dirty="0" err="1"/>
          </a:p>
        </p:txBody>
      </p:sp>
      <p:sp>
        <p:nvSpPr>
          <p:cNvPr id="23" name="TextBox 22"/>
          <p:cNvSpPr txBox="1"/>
          <p:nvPr/>
        </p:nvSpPr>
        <p:spPr>
          <a:xfrm>
            <a:off x="1825092" y="3908988"/>
            <a:ext cx="1561325" cy="800219"/>
          </a:xfrm>
          <a:prstGeom prst="rect">
            <a:avLst/>
          </a:prstGeom>
          <a:noFill/>
        </p:spPr>
        <p:txBody>
          <a:bodyPr wrap="none" lIns="0" tIns="0" rIns="0" bIns="0" rtlCol="0">
            <a:spAutoFit/>
          </a:bodyPr>
          <a:lstStyle/>
          <a:p>
            <a:r>
              <a:rPr lang="en-US" sz="1300" dirty="0"/>
              <a:t>Before/ at the start of</a:t>
            </a:r>
            <a:br>
              <a:rPr lang="en-US" sz="1300" dirty="0"/>
            </a:br>
            <a:r>
              <a:rPr lang="en-US" sz="1300" dirty="0" err="1"/>
              <a:t>ojet</a:t>
            </a:r>
            <a:r>
              <a:rPr lang="en-US" sz="1300" dirty="0"/>
              <a:t> build, use </a:t>
            </a:r>
            <a:r>
              <a:rPr lang="en-US" sz="1300" dirty="0" err="1"/>
              <a:t>jwcm</a:t>
            </a:r>
            <a:br>
              <a:rPr lang="en-US" sz="1300" dirty="0"/>
            </a:br>
            <a:r>
              <a:rPr lang="en-US" sz="1300" dirty="0"/>
              <a:t>to add in Composite</a:t>
            </a:r>
            <a:br>
              <a:rPr lang="en-US" sz="1300" dirty="0"/>
            </a:br>
            <a:r>
              <a:rPr lang="en-US" sz="1300" dirty="0"/>
              <a:t>Components</a:t>
            </a:r>
            <a:endParaRPr lang="nl-NL" sz="1300" dirty="0" err="1"/>
          </a:p>
        </p:txBody>
      </p:sp>
      <p:sp>
        <p:nvSpPr>
          <p:cNvPr id="24" name="TextBox 23"/>
          <p:cNvSpPr txBox="1"/>
          <p:nvPr/>
        </p:nvSpPr>
        <p:spPr>
          <a:xfrm>
            <a:off x="3574795" y="3908988"/>
            <a:ext cx="1493873" cy="1015663"/>
          </a:xfrm>
          <a:prstGeom prst="rect">
            <a:avLst/>
          </a:prstGeom>
          <a:noFill/>
        </p:spPr>
        <p:txBody>
          <a:bodyPr wrap="square" lIns="0" tIns="0" rIns="0" bIns="0" rtlCol="0">
            <a:spAutoFit/>
          </a:bodyPr>
          <a:lstStyle/>
          <a:p>
            <a:r>
              <a:rPr lang="en-US" sz="1100" dirty="0"/>
              <a:t>After launching node, fetch composite components and write to local file system before starting to serve JET application</a:t>
            </a:r>
            <a:endParaRPr lang="nl-NL" sz="1100" dirty="0" err="1"/>
          </a:p>
        </p:txBody>
      </p:sp>
      <p:sp>
        <p:nvSpPr>
          <p:cNvPr id="25" name="TextBox 24"/>
          <p:cNvSpPr txBox="1"/>
          <p:nvPr/>
        </p:nvSpPr>
        <p:spPr>
          <a:xfrm>
            <a:off x="5227781" y="3908988"/>
            <a:ext cx="1868340" cy="846386"/>
          </a:xfrm>
          <a:prstGeom prst="rect">
            <a:avLst/>
          </a:prstGeom>
          <a:noFill/>
        </p:spPr>
        <p:txBody>
          <a:bodyPr wrap="square" lIns="0" tIns="0" rIns="0" bIns="0" rtlCol="0">
            <a:spAutoFit/>
          </a:bodyPr>
          <a:lstStyle/>
          <a:p>
            <a:r>
              <a:rPr lang="en-US" sz="1100" dirty="0"/>
              <a:t>Manual, scheduled or </a:t>
            </a:r>
            <a:r>
              <a:rPr lang="en-US" sz="1100" dirty="0" err="1"/>
              <a:t>WebHook</a:t>
            </a:r>
            <a:r>
              <a:rPr lang="en-US" sz="1100" dirty="0"/>
              <a:t> trigger (e.g. from </a:t>
            </a:r>
            <a:r>
              <a:rPr lang="en-US" sz="1100" dirty="0" err="1"/>
              <a:t>Git</a:t>
            </a:r>
            <a:r>
              <a:rPr lang="en-US" sz="1100" dirty="0"/>
              <a:t>) to (re-)fetch the source of the composite component and write to local file system</a:t>
            </a:r>
            <a:endParaRPr lang="nl-NL" sz="1100" dirty="0" err="1"/>
          </a:p>
        </p:txBody>
      </p:sp>
      <p:sp>
        <p:nvSpPr>
          <p:cNvPr id="26" name="TextBox 25"/>
          <p:cNvSpPr txBox="1"/>
          <p:nvPr/>
        </p:nvSpPr>
        <p:spPr>
          <a:xfrm>
            <a:off x="7365606" y="3908988"/>
            <a:ext cx="1868340" cy="1015663"/>
          </a:xfrm>
          <a:prstGeom prst="rect">
            <a:avLst/>
          </a:prstGeom>
          <a:noFill/>
        </p:spPr>
        <p:txBody>
          <a:bodyPr wrap="square" lIns="0" tIns="0" rIns="0" bIns="0" rtlCol="0">
            <a:spAutoFit/>
          </a:bodyPr>
          <a:lstStyle/>
          <a:p>
            <a:r>
              <a:rPr lang="en-US" sz="1100" dirty="0"/>
              <a:t>Any request for artefacts of the JET Web Component is redirected – the artefact is fetched live from a specified location</a:t>
            </a:r>
            <a:br>
              <a:rPr lang="en-US" sz="1100" dirty="0"/>
            </a:br>
            <a:r>
              <a:rPr lang="en-US" sz="1100" dirty="0"/>
              <a:t>(possibly with caching)</a:t>
            </a:r>
            <a:endParaRPr lang="nl-NL" sz="1100" dirty="0" err="1"/>
          </a:p>
        </p:txBody>
      </p:sp>
      <p:sp>
        <p:nvSpPr>
          <p:cNvPr id="27" name="Rectangular Callout 26"/>
          <p:cNvSpPr/>
          <p:nvPr/>
        </p:nvSpPr>
        <p:spPr>
          <a:xfrm>
            <a:off x="6165908" y="206672"/>
            <a:ext cx="2258092" cy="685796"/>
          </a:xfrm>
          <a:prstGeom prst="wedgeRectCallout">
            <a:avLst>
              <a:gd name="adj1" fmla="val -69546"/>
              <a:gd name="adj2" fmla="val 62018"/>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28" name="TextBox 27"/>
          <p:cNvSpPr txBox="1"/>
          <p:nvPr/>
        </p:nvSpPr>
        <p:spPr>
          <a:xfrm>
            <a:off x="6204940" y="219426"/>
            <a:ext cx="2219059" cy="615553"/>
          </a:xfrm>
          <a:prstGeom prst="rect">
            <a:avLst/>
          </a:prstGeom>
          <a:noFill/>
        </p:spPr>
        <p:txBody>
          <a:bodyPr wrap="square" lIns="0" tIns="0" rIns="0" bIns="0" rtlCol="0">
            <a:spAutoFit/>
          </a:bodyPr>
          <a:lstStyle/>
          <a:p>
            <a:r>
              <a:rPr lang="en-US" sz="1000" dirty="0"/>
              <a:t>Meta data file describing JET Web Components used in a JET application and to be managed by </a:t>
            </a:r>
            <a:r>
              <a:rPr lang="en-US" sz="1000" dirty="0" err="1"/>
              <a:t>jwcm</a:t>
            </a:r>
            <a:r>
              <a:rPr lang="en-US" sz="1000" dirty="0"/>
              <a:t>. Located in </a:t>
            </a:r>
            <a:r>
              <a:rPr lang="en-US" sz="1000" dirty="0" err="1"/>
              <a:t>src</a:t>
            </a:r>
            <a:r>
              <a:rPr lang="en-US" sz="1000" dirty="0"/>
              <a:t>/</a:t>
            </a:r>
            <a:r>
              <a:rPr lang="en-US" sz="1000" dirty="0" err="1"/>
              <a:t>js</a:t>
            </a:r>
            <a:r>
              <a:rPr lang="en-US" sz="1000" dirty="0"/>
              <a:t>/jet-composites</a:t>
            </a:r>
            <a:endParaRPr lang="nl-NL" sz="1000" dirty="0" err="1"/>
          </a:p>
        </p:txBody>
      </p:sp>
      <p:sp>
        <p:nvSpPr>
          <p:cNvPr id="29" name="Rectangular Callout 28"/>
          <p:cNvSpPr/>
          <p:nvPr/>
        </p:nvSpPr>
        <p:spPr>
          <a:xfrm>
            <a:off x="33392" y="1456238"/>
            <a:ext cx="1976340" cy="1238579"/>
          </a:xfrm>
          <a:prstGeom prst="wedgeRectCallout">
            <a:avLst>
              <a:gd name="adj1" fmla="val 75973"/>
              <a:gd name="adj2" fmla="val 34255"/>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0" name="TextBox 29"/>
          <p:cNvSpPr txBox="1"/>
          <p:nvPr/>
        </p:nvSpPr>
        <p:spPr>
          <a:xfrm>
            <a:off x="109439" y="1478721"/>
            <a:ext cx="1766068" cy="1231106"/>
          </a:xfrm>
          <a:prstGeom prst="rect">
            <a:avLst/>
          </a:prstGeom>
          <a:noFill/>
        </p:spPr>
        <p:txBody>
          <a:bodyPr wrap="square" lIns="0" tIns="0" rIns="0" bIns="0" rtlCol="0">
            <a:spAutoFit/>
          </a:bodyPr>
          <a:lstStyle/>
          <a:p>
            <a:r>
              <a:rPr lang="en-US" sz="1000" dirty="0"/>
              <a:t>Command Line Interface that is run for a specific phase (install, build, deploy, run, request) reads jet-</a:t>
            </a:r>
            <a:r>
              <a:rPr lang="en-US" sz="1000" dirty="0" err="1"/>
              <a:t>composites.json</a:t>
            </a:r>
            <a:r>
              <a:rPr lang="en-US" sz="1000" dirty="0"/>
              <a:t> and fetches JET-Composites as required – storing them in /</a:t>
            </a:r>
            <a:r>
              <a:rPr lang="en-US" sz="1000" dirty="0" err="1"/>
              <a:t>src</a:t>
            </a:r>
            <a:r>
              <a:rPr lang="en-US" sz="1000" dirty="0"/>
              <a:t>/</a:t>
            </a:r>
            <a:r>
              <a:rPr lang="en-US" sz="1000" dirty="0" err="1"/>
              <a:t>js</a:t>
            </a:r>
            <a:r>
              <a:rPr lang="en-US" sz="1000" dirty="0"/>
              <a:t>/jet-composites/&lt;name of component&gt;</a:t>
            </a:r>
            <a:endParaRPr lang="nl-NL" sz="1000" dirty="0" err="1"/>
          </a:p>
        </p:txBody>
      </p:sp>
      <p:sp>
        <p:nvSpPr>
          <p:cNvPr id="32" name="Rectangular Callout 31"/>
          <p:cNvSpPr/>
          <p:nvPr/>
        </p:nvSpPr>
        <p:spPr>
          <a:xfrm>
            <a:off x="6763693" y="1869634"/>
            <a:ext cx="2139357" cy="1179608"/>
          </a:xfrm>
          <a:prstGeom prst="wedgeRectCallout">
            <a:avLst>
              <a:gd name="adj1" fmla="val -70804"/>
              <a:gd name="adj2" fmla="val 17729"/>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3" name="TextBox 32"/>
          <p:cNvSpPr txBox="1"/>
          <p:nvPr/>
        </p:nvSpPr>
        <p:spPr>
          <a:xfrm>
            <a:off x="6864907" y="1917283"/>
            <a:ext cx="1968943" cy="1077218"/>
          </a:xfrm>
          <a:prstGeom prst="rect">
            <a:avLst/>
          </a:prstGeom>
          <a:noFill/>
        </p:spPr>
        <p:txBody>
          <a:bodyPr wrap="square" lIns="0" tIns="0" rIns="0" bIns="0" rtlCol="0">
            <a:spAutoFit/>
          </a:bodyPr>
          <a:lstStyle/>
          <a:p>
            <a:r>
              <a:rPr lang="en-US" sz="1000" dirty="0"/>
              <a:t>Locations from where JET Composites can be retrieved:</a:t>
            </a:r>
            <a:br>
              <a:rPr lang="en-US" sz="1000" dirty="0"/>
            </a:br>
            <a:r>
              <a:rPr lang="en-US" sz="1000" dirty="0"/>
              <a:t>- Git (</a:t>
            </a:r>
            <a:r>
              <a:rPr lang="en-US" sz="1000" dirty="0" err="1"/>
              <a:t>incl</a:t>
            </a:r>
            <a:r>
              <a:rPr lang="en-US" sz="1000" dirty="0"/>
              <a:t> GitHub and </a:t>
            </a:r>
            <a:r>
              <a:rPr lang="en-US" sz="1000" dirty="0" err="1"/>
              <a:t>BitBucket</a:t>
            </a:r>
            <a:r>
              <a:rPr lang="en-US" sz="1000" dirty="0"/>
              <a:t>)</a:t>
            </a:r>
            <a:br>
              <a:rPr lang="en-US" sz="1000" dirty="0"/>
            </a:br>
            <a:r>
              <a:rPr lang="en-US" sz="1000" dirty="0"/>
              <a:t>- the JET Web Components showroom </a:t>
            </a:r>
          </a:p>
          <a:p>
            <a:r>
              <a:rPr lang="en-US" sz="1000" dirty="0"/>
              <a:t>- Live JET Application</a:t>
            </a:r>
          </a:p>
          <a:p>
            <a:r>
              <a:rPr lang="en-US" sz="1000" dirty="0"/>
              <a:t>- A zip-file at a URL</a:t>
            </a:r>
            <a:endParaRPr lang="nl-NL" sz="1000" dirty="0" err="1"/>
          </a:p>
        </p:txBody>
      </p:sp>
      <p:pic>
        <p:nvPicPr>
          <p:cNvPr id="34" name="Picture 10" descr="Image result for oracle jet 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37967" y="2725130"/>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bitbuck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8172" y="2055524"/>
            <a:ext cx="334042" cy="3839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8647" y="2617053"/>
            <a:ext cx="595269" cy="595269"/>
          </a:xfrm>
          <a:prstGeom prst="rect">
            <a:avLst/>
          </a:prstGeom>
          <a:noFill/>
          <a:extLst>
            <a:ext uri="{909E8E84-426E-40DD-AFC4-6F175D3DCCD1}">
              <a14:hiddenFill xmlns:a14="http://schemas.microsoft.com/office/drawing/2010/main">
                <a:solidFill>
                  <a:srgbClr val="FFFFFF"/>
                </a:solidFill>
              </a14:hiddenFill>
            </a:ext>
          </a:extLst>
        </p:spPr>
      </p:pic>
      <p:sp>
        <p:nvSpPr>
          <p:cNvPr id="35" name="Freeform 34"/>
          <p:cNvSpPr/>
          <p:nvPr/>
        </p:nvSpPr>
        <p:spPr>
          <a:xfrm>
            <a:off x="2516697" y="1347366"/>
            <a:ext cx="650575" cy="1051885"/>
          </a:xfrm>
          <a:custGeom>
            <a:avLst/>
            <a:gdLst>
              <a:gd name="connsiteX0" fmla="*/ 0 w 650575"/>
              <a:gd name="connsiteY0" fmla="*/ 1051885 h 1051885"/>
              <a:gd name="connsiteX1" fmla="*/ 637564 w 650575"/>
              <a:gd name="connsiteY1" fmla="*/ 3262 h 1051885"/>
              <a:gd name="connsiteX2" fmla="*/ 427839 w 650575"/>
              <a:gd name="connsiteY2" fmla="*/ 733104 h 1051885"/>
              <a:gd name="connsiteX3" fmla="*/ 411061 w 650575"/>
              <a:gd name="connsiteY3" fmla="*/ 1035107 h 1051885"/>
            </a:gdLst>
            <a:ahLst/>
            <a:cxnLst>
              <a:cxn ang="0">
                <a:pos x="connsiteX0" y="connsiteY0"/>
              </a:cxn>
              <a:cxn ang="0">
                <a:pos x="connsiteX1" y="connsiteY1"/>
              </a:cxn>
              <a:cxn ang="0">
                <a:pos x="connsiteX2" y="connsiteY2"/>
              </a:cxn>
              <a:cxn ang="0">
                <a:pos x="connsiteX3" y="connsiteY3"/>
              </a:cxn>
            </a:cxnLst>
            <a:rect l="l" t="t" r="r" b="b"/>
            <a:pathLst>
              <a:path w="650575" h="1051885">
                <a:moveTo>
                  <a:pt x="0" y="1051885"/>
                </a:moveTo>
                <a:cubicBezTo>
                  <a:pt x="283129" y="554138"/>
                  <a:pt x="566258" y="56392"/>
                  <a:pt x="637564" y="3262"/>
                </a:cubicBezTo>
                <a:cubicBezTo>
                  <a:pt x="708871" y="-49868"/>
                  <a:pt x="465589" y="561130"/>
                  <a:pt x="427839" y="733104"/>
                </a:cubicBezTo>
                <a:cubicBezTo>
                  <a:pt x="390089" y="905078"/>
                  <a:pt x="400575" y="970092"/>
                  <a:pt x="411061" y="103510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Freeform 36"/>
          <p:cNvSpPr/>
          <p:nvPr/>
        </p:nvSpPr>
        <p:spPr>
          <a:xfrm>
            <a:off x="4093828" y="2405421"/>
            <a:ext cx="955111" cy="572671"/>
          </a:xfrm>
          <a:custGeom>
            <a:avLst/>
            <a:gdLst>
              <a:gd name="connsiteX0" fmla="*/ 0 w 955111"/>
              <a:gd name="connsiteY0" fmla="*/ 287445 h 572671"/>
              <a:gd name="connsiteX1" fmla="*/ 662730 w 955111"/>
              <a:gd name="connsiteY1" fmla="*/ 35775 h 572671"/>
              <a:gd name="connsiteX2" fmla="*/ 939566 w 955111"/>
              <a:gd name="connsiteY2" fmla="*/ 35775 h 572671"/>
              <a:gd name="connsiteX3" fmla="*/ 822121 w 955111"/>
              <a:gd name="connsiteY3" fmla="*/ 354557 h 572671"/>
              <a:gd name="connsiteX4" fmla="*/ 16778 w 955111"/>
              <a:gd name="connsiteY4" fmla="*/ 572671 h 57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111" h="572671">
                <a:moveTo>
                  <a:pt x="0" y="287445"/>
                </a:moveTo>
                <a:cubicBezTo>
                  <a:pt x="253068" y="182582"/>
                  <a:pt x="506136" y="77720"/>
                  <a:pt x="662730" y="35775"/>
                </a:cubicBezTo>
                <a:cubicBezTo>
                  <a:pt x="819324" y="-6170"/>
                  <a:pt x="913001" y="-17355"/>
                  <a:pt x="939566" y="35775"/>
                </a:cubicBezTo>
                <a:cubicBezTo>
                  <a:pt x="966131" y="88905"/>
                  <a:pt x="975919" y="265074"/>
                  <a:pt x="822121" y="354557"/>
                </a:cubicBezTo>
                <a:cubicBezTo>
                  <a:pt x="668323" y="444040"/>
                  <a:pt x="342550" y="508355"/>
                  <a:pt x="16778" y="57267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513197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Rounded Rectangle 30"/>
          <p:cNvSpPr/>
          <p:nvPr/>
        </p:nvSpPr>
        <p:spPr>
          <a:xfrm>
            <a:off x="7446369" y="1728822"/>
            <a:ext cx="1588737" cy="1357294"/>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of Referencing JET Web Components</a:t>
            </a:r>
            <a:endParaRPr lang="nl-NL" dirty="0"/>
          </a:p>
        </p:txBody>
      </p:sp>
      <p:pic>
        <p:nvPicPr>
          <p:cNvPr id="20" name="Picture 6" descr="Image result for github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51666" y="1879743"/>
            <a:ext cx="527622" cy="527622"/>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4942995" y="2188022"/>
            <a:ext cx="1879133" cy="8001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err="1"/>
              <a:t>jwcm</a:t>
            </a:r>
            <a:endParaRPr lang="en-US" b="1" dirty="0"/>
          </a:p>
          <a:p>
            <a:pPr algn="ctr"/>
            <a:r>
              <a:rPr lang="en-US" sz="1100" dirty="0"/>
              <a:t>(JET </a:t>
            </a:r>
            <a:r>
              <a:rPr lang="en-US" sz="1100" dirty="0" err="1"/>
              <a:t>WebComponent</a:t>
            </a:r>
            <a:r>
              <a:rPr lang="en-US" sz="1100" dirty="0"/>
              <a:t> Manager CLI)</a:t>
            </a:r>
            <a:endParaRPr lang="nl-NL" sz="1100" dirty="0"/>
          </a:p>
        </p:txBody>
      </p:sp>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21271" y="2498896"/>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bitbucke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11476" y="1829290"/>
            <a:ext cx="334042" cy="3839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61951" y="2390819"/>
            <a:ext cx="595269" cy="595269"/>
          </a:xfrm>
          <a:prstGeom prst="rect">
            <a:avLst/>
          </a:prstGeom>
          <a:noFill/>
          <a:extLst>
            <a:ext uri="{909E8E84-426E-40DD-AFC4-6F175D3DCCD1}">
              <a14:hiddenFill xmlns:a14="http://schemas.microsoft.com/office/drawing/2010/main">
                <a:solidFill>
                  <a:srgbClr val="FFFFFF"/>
                </a:solidFill>
              </a14:hiddenFill>
            </a:ext>
          </a:extLst>
        </p:spPr>
      </p:pic>
      <p:sp>
        <p:nvSpPr>
          <p:cNvPr id="37" name="Freeform 36"/>
          <p:cNvSpPr/>
          <p:nvPr/>
        </p:nvSpPr>
        <p:spPr>
          <a:xfrm>
            <a:off x="6755018" y="2275108"/>
            <a:ext cx="955111" cy="572671"/>
          </a:xfrm>
          <a:custGeom>
            <a:avLst/>
            <a:gdLst>
              <a:gd name="connsiteX0" fmla="*/ 0 w 955111"/>
              <a:gd name="connsiteY0" fmla="*/ 287445 h 572671"/>
              <a:gd name="connsiteX1" fmla="*/ 662730 w 955111"/>
              <a:gd name="connsiteY1" fmla="*/ 35775 h 572671"/>
              <a:gd name="connsiteX2" fmla="*/ 939566 w 955111"/>
              <a:gd name="connsiteY2" fmla="*/ 35775 h 572671"/>
              <a:gd name="connsiteX3" fmla="*/ 822121 w 955111"/>
              <a:gd name="connsiteY3" fmla="*/ 354557 h 572671"/>
              <a:gd name="connsiteX4" fmla="*/ 16778 w 955111"/>
              <a:gd name="connsiteY4" fmla="*/ 572671 h 5726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5111" h="572671">
                <a:moveTo>
                  <a:pt x="0" y="287445"/>
                </a:moveTo>
                <a:cubicBezTo>
                  <a:pt x="253068" y="182582"/>
                  <a:pt x="506136" y="77720"/>
                  <a:pt x="662730" y="35775"/>
                </a:cubicBezTo>
                <a:cubicBezTo>
                  <a:pt x="819324" y="-6170"/>
                  <a:pt x="913001" y="-17355"/>
                  <a:pt x="939566" y="35775"/>
                </a:cubicBezTo>
                <a:cubicBezTo>
                  <a:pt x="966131" y="88905"/>
                  <a:pt x="975919" y="265074"/>
                  <a:pt x="822121" y="354557"/>
                </a:cubicBezTo>
                <a:cubicBezTo>
                  <a:pt x="668323" y="444040"/>
                  <a:pt x="342550" y="508355"/>
                  <a:pt x="16778" y="57267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6" name="Picture 35">
            <a:hlinkClick r:id="rId7"/>
          </p:cNvPr>
          <p:cNvPicPr>
            <a:picLocks noChangeAspect="1"/>
          </p:cNvPicPr>
          <p:nvPr/>
        </p:nvPicPr>
        <p:blipFill>
          <a:blip r:embed="rId8"/>
          <a:stretch>
            <a:fillRect/>
          </a:stretch>
        </p:blipFill>
        <p:spPr>
          <a:xfrm>
            <a:off x="1188463" y="1056992"/>
            <a:ext cx="3024824" cy="1837344"/>
          </a:xfrm>
          <a:prstGeom prst="rect">
            <a:avLst/>
          </a:prstGeom>
          <a:ln>
            <a:noFill/>
          </a:ln>
          <a:effectLst>
            <a:outerShdw blurRad="292100" dist="139700" dir="2700000" algn="tl" rotWithShape="0">
              <a:srgbClr val="333333">
                <a:alpha val="65000"/>
              </a:srgbClr>
            </a:outerShdw>
          </a:effectLst>
        </p:spPr>
      </p:pic>
      <p:sp>
        <p:nvSpPr>
          <p:cNvPr id="3" name="Rounded Rectangle 2"/>
          <p:cNvSpPr/>
          <p:nvPr/>
        </p:nvSpPr>
        <p:spPr>
          <a:xfrm>
            <a:off x="3118755" y="1341000"/>
            <a:ext cx="646543" cy="281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8" name="Rounded Rectangle 37"/>
          <p:cNvSpPr/>
          <p:nvPr/>
        </p:nvSpPr>
        <p:spPr>
          <a:xfrm>
            <a:off x="3118755" y="1711990"/>
            <a:ext cx="646543" cy="28169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39" name="Rounded Rectangle 38"/>
          <p:cNvSpPr/>
          <p:nvPr/>
        </p:nvSpPr>
        <p:spPr>
          <a:xfrm>
            <a:off x="3118755" y="2082980"/>
            <a:ext cx="646543" cy="28169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p>
        </p:txBody>
      </p:sp>
      <p:sp>
        <p:nvSpPr>
          <p:cNvPr id="40" name="Rounded Rectangle 39"/>
          <p:cNvSpPr/>
          <p:nvPr/>
        </p:nvSpPr>
        <p:spPr>
          <a:xfrm>
            <a:off x="3118755" y="2453970"/>
            <a:ext cx="646543" cy="28169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nl-NL"/>
          </a:p>
        </p:txBody>
      </p:sp>
      <p:sp>
        <p:nvSpPr>
          <p:cNvPr id="41" name="Rectangle 40"/>
          <p:cNvSpPr/>
          <p:nvPr/>
        </p:nvSpPr>
        <p:spPr>
          <a:xfrm>
            <a:off x="3058255" y="3176074"/>
            <a:ext cx="2757186" cy="33257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42" name="TextBox 41"/>
          <p:cNvSpPr txBox="1"/>
          <p:nvPr/>
        </p:nvSpPr>
        <p:spPr>
          <a:xfrm>
            <a:off x="3004486" y="3512798"/>
            <a:ext cx="1429879" cy="200055"/>
          </a:xfrm>
          <a:prstGeom prst="rect">
            <a:avLst/>
          </a:prstGeom>
          <a:noFill/>
        </p:spPr>
        <p:txBody>
          <a:bodyPr wrap="none" lIns="0" tIns="0" rIns="0" bIns="0" rtlCol="0">
            <a:spAutoFit/>
          </a:bodyPr>
          <a:lstStyle/>
          <a:p>
            <a:r>
              <a:rPr lang="en-US" sz="1300" dirty="0"/>
              <a:t>jet-</a:t>
            </a:r>
            <a:r>
              <a:rPr lang="en-US" sz="1300" dirty="0" err="1"/>
              <a:t>composites.json</a:t>
            </a:r>
            <a:endParaRPr lang="nl-NL" sz="1300" dirty="0" err="1"/>
          </a:p>
        </p:txBody>
      </p:sp>
      <p:sp>
        <p:nvSpPr>
          <p:cNvPr id="44" name="Rectangle 43"/>
          <p:cNvSpPr/>
          <p:nvPr/>
        </p:nvSpPr>
        <p:spPr>
          <a:xfrm>
            <a:off x="134485" y="3900628"/>
            <a:ext cx="2031282" cy="93853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45" name="TextBox 44"/>
          <p:cNvSpPr txBox="1"/>
          <p:nvPr/>
        </p:nvSpPr>
        <p:spPr>
          <a:xfrm>
            <a:off x="194985" y="3933819"/>
            <a:ext cx="1336904" cy="846386"/>
          </a:xfrm>
          <a:prstGeom prst="rect">
            <a:avLst/>
          </a:prstGeom>
          <a:noFill/>
        </p:spPr>
        <p:txBody>
          <a:bodyPr wrap="none" lIns="0" tIns="0" rIns="0" bIns="0" rtlCol="0">
            <a:spAutoFit/>
          </a:bodyPr>
          <a:lstStyle/>
          <a:p>
            <a:r>
              <a:rPr lang="en-US" sz="1100" dirty="0"/>
              <a:t>name: Comp1 </a:t>
            </a:r>
          </a:p>
          <a:p>
            <a:r>
              <a:rPr lang="en-US" sz="1100" dirty="0"/>
              <a:t>version :  &gt;= 1.2</a:t>
            </a:r>
          </a:p>
          <a:p>
            <a:r>
              <a:rPr lang="en-US" sz="1100" dirty="0"/>
              <a:t>commit: &lt;</a:t>
            </a:r>
            <a:r>
              <a:rPr lang="en-US" sz="1100" dirty="0" err="1"/>
              <a:t>git</a:t>
            </a:r>
            <a:r>
              <a:rPr lang="en-US" sz="1100" dirty="0"/>
              <a:t> commit&gt;</a:t>
            </a:r>
          </a:p>
          <a:p>
            <a:r>
              <a:rPr lang="en-US" sz="1100" dirty="0" err="1"/>
              <a:t>url</a:t>
            </a:r>
            <a:r>
              <a:rPr lang="en-US" sz="1100" dirty="0"/>
              <a:t> : &lt;</a:t>
            </a:r>
            <a:r>
              <a:rPr lang="en-US" sz="1100" dirty="0" err="1"/>
              <a:t>github</a:t>
            </a:r>
            <a:r>
              <a:rPr lang="en-US" sz="1100" dirty="0"/>
              <a:t> repo </a:t>
            </a:r>
            <a:r>
              <a:rPr lang="en-US" sz="1100" dirty="0" err="1"/>
              <a:t>url</a:t>
            </a:r>
            <a:r>
              <a:rPr lang="en-US" sz="1100" dirty="0"/>
              <a:t>&gt;</a:t>
            </a:r>
          </a:p>
          <a:p>
            <a:r>
              <a:rPr lang="en-US" sz="1100" dirty="0"/>
              <a:t>phase : design</a:t>
            </a:r>
            <a:endParaRPr lang="nl-NL" sz="1100" dirty="0" err="1"/>
          </a:p>
        </p:txBody>
      </p:sp>
      <p:sp>
        <p:nvSpPr>
          <p:cNvPr id="46" name="Rounded Rectangle 45"/>
          <p:cNvSpPr/>
          <p:nvPr/>
        </p:nvSpPr>
        <p:spPr>
          <a:xfrm>
            <a:off x="1412399" y="3988174"/>
            <a:ext cx="646543" cy="281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7" name="Rounded Rectangle 46"/>
          <p:cNvSpPr/>
          <p:nvPr/>
        </p:nvSpPr>
        <p:spPr>
          <a:xfrm>
            <a:off x="3118755" y="3277499"/>
            <a:ext cx="263981" cy="13517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Rounded Rectangle 47"/>
          <p:cNvSpPr/>
          <p:nvPr/>
        </p:nvSpPr>
        <p:spPr>
          <a:xfrm>
            <a:off x="3501317" y="3277499"/>
            <a:ext cx="263981" cy="13517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49" name="Rounded Rectangle 48"/>
          <p:cNvSpPr/>
          <p:nvPr/>
        </p:nvSpPr>
        <p:spPr>
          <a:xfrm>
            <a:off x="3883879" y="3277499"/>
            <a:ext cx="263981" cy="13517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p>
        </p:txBody>
      </p:sp>
      <p:sp>
        <p:nvSpPr>
          <p:cNvPr id="50" name="Rounded Rectangle 49"/>
          <p:cNvSpPr/>
          <p:nvPr/>
        </p:nvSpPr>
        <p:spPr>
          <a:xfrm>
            <a:off x="4247303" y="3277499"/>
            <a:ext cx="263981" cy="13517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nl-NL"/>
          </a:p>
        </p:txBody>
      </p:sp>
      <p:sp>
        <p:nvSpPr>
          <p:cNvPr id="6" name="Freeform 5"/>
          <p:cNvSpPr/>
          <p:nvPr/>
        </p:nvSpPr>
        <p:spPr>
          <a:xfrm>
            <a:off x="4615457" y="2890157"/>
            <a:ext cx="454564" cy="392421"/>
          </a:xfrm>
          <a:custGeom>
            <a:avLst/>
            <a:gdLst>
              <a:gd name="connsiteX0" fmla="*/ 421907 w 454564"/>
              <a:gd name="connsiteY0" fmla="*/ 0 h 392421"/>
              <a:gd name="connsiteX1" fmla="*/ 21857 w 454564"/>
              <a:gd name="connsiteY1" fmla="*/ 179614 h 392421"/>
              <a:gd name="connsiteX2" fmla="*/ 95336 w 454564"/>
              <a:gd name="connsiteY2" fmla="*/ 391886 h 392421"/>
              <a:gd name="connsiteX3" fmla="*/ 454564 w 454564"/>
              <a:gd name="connsiteY3" fmla="*/ 114300 h 392421"/>
            </a:gdLst>
            <a:ahLst/>
            <a:cxnLst>
              <a:cxn ang="0">
                <a:pos x="connsiteX0" y="connsiteY0"/>
              </a:cxn>
              <a:cxn ang="0">
                <a:pos x="connsiteX1" y="connsiteY1"/>
              </a:cxn>
              <a:cxn ang="0">
                <a:pos x="connsiteX2" y="connsiteY2"/>
              </a:cxn>
              <a:cxn ang="0">
                <a:pos x="connsiteX3" y="connsiteY3"/>
              </a:cxn>
            </a:cxnLst>
            <a:rect l="l" t="t" r="r" b="b"/>
            <a:pathLst>
              <a:path w="454564" h="392421">
                <a:moveTo>
                  <a:pt x="421907" y="0"/>
                </a:moveTo>
                <a:cubicBezTo>
                  <a:pt x="249096" y="57150"/>
                  <a:pt x="76285" y="114300"/>
                  <a:pt x="21857" y="179614"/>
                </a:cubicBezTo>
                <a:cubicBezTo>
                  <a:pt x="-32571" y="244928"/>
                  <a:pt x="23218" y="402772"/>
                  <a:pt x="95336" y="391886"/>
                </a:cubicBezTo>
                <a:cubicBezTo>
                  <a:pt x="167454" y="381000"/>
                  <a:pt x="311009" y="247650"/>
                  <a:pt x="454564" y="1143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5" name="Freeform 14"/>
          <p:cNvSpPr/>
          <p:nvPr/>
        </p:nvSpPr>
        <p:spPr>
          <a:xfrm>
            <a:off x="4220936" y="1625945"/>
            <a:ext cx="922564" cy="700876"/>
          </a:xfrm>
          <a:custGeom>
            <a:avLst/>
            <a:gdLst>
              <a:gd name="connsiteX0" fmla="*/ 922564 w 922564"/>
              <a:gd name="connsiteY0" fmla="*/ 700876 h 700876"/>
              <a:gd name="connsiteX1" fmla="*/ 742950 w 922564"/>
              <a:gd name="connsiteY1" fmla="*/ 72226 h 700876"/>
              <a:gd name="connsiteX2" fmla="*/ 0 w 922564"/>
              <a:gd name="connsiteY2" fmla="*/ 39569 h 700876"/>
            </a:gdLst>
            <a:ahLst/>
            <a:cxnLst>
              <a:cxn ang="0">
                <a:pos x="connsiteX0" y="connsiteY0"/>
              </a:cxn>
              <a:cxn ang="0">
                <a:pos x="connsiteX1" y="connsiteY1"/>
              </a:cxn>
              <a:cxn ang="0">
                <a:pos x="connsiteX2" y="connsiteY2"/>
              </a:cxn>
            </a:cxnLst>
            <a:rect l="l" t="t" r="r" b="b"/>
            <a:pathLst>
              <a:path w="922564" h="700876">
                <a:moveTo>
                  <a:pt x="922564" y="700876"/>
                </a:moveTo>
                <a:cubicBezTo>
                  <a:pt x="909637" y="441660"/>
                  <a:pt x="896711" y="182444"/>
                  <a:pt x="742950" y="72226"/>
                </a:cubicBezTo>
                <a:cubicBezTo>
                  <a:pt x="589189" y="-37992"/>
                  <a:pt x="294594" y="788"/>
                  <a:pt x="0" y="3956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3" name="Rectangle 52"/>
          <p:cNvSpPr/>
          <p:nvPr/>
        </p:nvSpPr>
        <p:spPr>
          <a:xfrm>
            <a:off x="2428528" y="3905260"/>
            <a:ext cx="2031282" cy="93853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54" name="TextBox 53"/>
          <p:cNvSpPr txBox="1"/>
          <p:nvPr/>
        </p:nvSpPr>
        <p:spPr>
          <a:xfrm>
            <a:off x="2489028" y="3938451"/>
            <a:ext cx="1086836" cy="677108"/>
          </a:xfrm>
          <a:prstGeom prst="rect">
            <a:avLst/>
          </a:prstGeom>
          <a:noFill/>
        </p:spPr>
        <p:txBody>
          <a:bodyPr wrap="none" lIns="0" tIns="0" rIns="0" bIns="0" rtlCol="0">
            <a:spAutoFit/>
          </a:bodyPr>
          <a:lstStyle/>
          <a:p>
            <a:r>
              <a:rPr lang="en-US" sz="1100" dirty="0"/>
              <a:t>name: Comp2 </a:t>
            </a:r>
          </a:p>
          <a:p>
            <a:r>
              <a:rPr lang="en-US" sz="1100" dirty="0"/>
              <a:t>version :  1.0</a:t>
            </a:r>
          </a:p>
          <a:p>
            <a:r>
              <a:rPr lang="en-US" sz="1100" dirty="0" err="1"/>
              <a:t>url</a:t>
            </a:r>
            <a:r>
              <a:rPr lang="en-US" sz="1100" dirty="0"/>
              <a:t> : &lt;showroom&gt;</a:t>
            </a:r>
          </a:p>
          <a:p>
            <a:r>
              <a:rPr lang="en-US" sz="1100" dirty="0"/>
              <a:t>phase : deploy</a:t>
            </a:r>
            <a:endParaRPr lang="nl-NL" sz="1100" dirty="0" err="1"/>
          </a:p>
        </p:txBody>
      </p:sp>
      <p:sp>
        <p:nvSpPr>
          <p:cNvPr id="56" name="Rounded Rectangle 55"/>
          <p:cNvSpPr/>
          <p:nvPr/>
        </p:nvSpPr>
        <p:spPr>
          <a:xfrm>
            <a:off x="3701826" y="3968619"/>
            <a:ext cx="646543" cy="28169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57" name="Rectangle 56"/>
          <p:cNvSpPr/>
          <p:nvPr/>
        </p:nvSpPr>
        <p:spPr>
          <a:xfrm>
            <a:off x="4742651" y="3901193"/>
            <a:ext cx="2022329" cy="93853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58" name="TextBox 57"/>
          <p:cNvSpPr txBox="1"/>
          <p:nvPr/>
        </p:nvSpPr>
        <p:spPr>
          <a:xfrm>
            <a:off x="4803152" y="3934384"/>
            <a:ext cx="1335302" cy="677108"/>
          </a:xfrm>
          <a:prstGeom prst="rect">
            <a:avLst/>
          </a:prstGeom>
          <a:noFill/>
        </p:spPr>
        <p:txBody>
          <a:bodyPr wrap="none" lIns="0" tIns="0" rIns="0" bIns="0" rtlCol="0">
            <a:spAutoFit/>
          </a:bodyPr>
          <a:lstStyle/>
          <a:p>
            <a:r>
              <a:rPr lang="en-US" sz="1100" dirty="0"/>
              <a:t>name: Comp3 </a:t>
            </a:r>
          </a:p>
          <a:p>
            <a:r>
              <a:rPr lang="en-US" sz="1100" dirty="0"/>
              <a:t>branch: master</a:t>
            </a:r>
          </a:p>
          <a:p>
            <a:r>
              <a:rPr lang="en-US" sz="1100" dirty="0" err="1"/>
              <a:t>url</a:t>
            </a:r>
            <a:r>
              <a:rPr lang="en-US" sz="1100" dirty="0"/>
              <a:t> : &lt;</a:t>
            </a:r>
            <a:r>
              <a:rPr lang="en-US" sz="1100" dirty="0" err="1"/>
              <a:t>github</a:t>
            </a:r>
            <a:r>
              <a:rPr lang="en-US" sz="1100" dirty="0"/>
              <a:t> repo </a:t>
            </a:r>
            <a:r>
              <a:rPr lang="en-US" sz="1100" dirty="0" err="1"/>
              <a:t>url</a:t>
            </a:r>
            <a:r>
              <a:rPr lang="en-US" sz="1100" dirty="0"/>
              <a:t>&gt;</a:t>
            </a:r>
          </a:p>
          <a:p>
            <a:r>
              <a:rPr lang="en-US" sz="1100" dirty="0"/>
              <a:t>phase : runtime</a:t>
            </a:r>
            <a:endParaRPr lang="nl-NL" sz="1100" dirty="0" err="1"/>
          </a:p>
        </p:txBody>
      </p:sp>
      <p:sp>
        <p:nvSpPr>
          <p:cNvPr id="59" name="Rounded Rectangle 58"/>
          <p:cNvSpPr/>
          <p:nvPr/>
        </p:nvSpPr>
        <p:spPr>
          <a:xfrm>
            <a:off x="5991452" y="3964552"/>
            <a:ext cx="646543" cy="28169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solidFill>
                <a:schemeClr val="dk1"/>
              </a:solidFill>
            </a:endParaRPr>
          </a:p>
        </p:txBody>
      </p:sp>
      <p:sp>
        <p:nvSpPr>
          <p:cNvPr id="60" name="Rectangle 59"/>
          <p:cNvSpPr/>
          <p:nvPr/>
        </p:nvSpPr>
        <p:spPr>
          <a:xfrm>
            <a:off x="7012630" y="3909374"/>
            <a:ext cx="2022329" cy="93853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61" name="TextBox 60"/>
          <p:cNvSpPr txBox="1"/>
          <p:nvPr/>
        </p:nvSpPr>
        <p:spPr>
          <a:xfrm>
            <a:off x="7073131" y="3942565"/>
            <a:ext cx="1118896" cy="507831"/>
          </a:xfrm>
          <a:prstGeom prst="rect">
            <a:avLst/>
          </a:prstGeom>
          <a:noFill/>
        </p:spPr>
        <p:txBody>
          <a:bodyPr wrap="none" lIns="0" tIns="0" rIns="0" bIns="0" rtlCol="0">
            <a:spAutoFit/>
          </a:bodyPr>
          <a:lstStyle/>
          <a:p>
            <a:r>
              <a:rPr lang="en-US" sz="1100" dirty="0"/>
              <a:t>name: Comp4 </a:t>
            </a:r>
          </a:p>
          <a:p>
            <a:r>
              <a:rPr lang="en-US" sz="1100" dirty="0" err="1"/>
              <a:t>url</a:t>
            </a:r>
            <a:r>
              <a:rPr lang="en-US" sz="1100" dirty="0"/>
              <a:t> : &lt;live app </a:t>
            </a:r>
            <a:r>
              <a:rPr lang="en-US" sz="1100" dirty="0" err="1"/>
              <a:t>url</a:t>
            </a:r>
            <a:r>
              <a:rPr lang="en-US" sz="1100" dirty="0"/>
              <a:t>&gt;</a:t>
            </a:r>
          </a:p>
          <a:p>
            <a:r>
              <a:rPr lang="en-US" sz="1100" dirty="0"/>
              <a:t>phase : request</a:t>
            </a:r>
            <a:endParaRPr lang="nl-NL" sz="1100" dirty="0" err="1"/>
          </a:p>
        </p:txBody>
      </p:sp>
      <p:sp>
        <p:nvSpPr>
          <p:cNvPr id="62" name="Rounded Rectangle 61"/>
          <p:cNvSpPr/>
          <p:nvPr/>
        </p:nvSpPr>
        <p:spPr>
          <a:xfrm>
            <a:off x="8261431" y="3972733"/>
            <a:ext cx="646543" cy="28169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nl-NL">
              <a:solidFill>
                <a:schemeClr val="lt1"/>
              </a:solidFill>
            </a:endParaRPr>
          </a:p>
        </p:txBody>
      </p:sp>
      <p:pic>
        <p:nvPicPr>
          <p:cNvPr id="63" name="Picture 6" descr="Image result for github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19884" y="4482484"/>
            <a:ext cx="312614" cy="312614"/>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6" descr="Image result for github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4650" y="4467591"/>
            <a:ext cx="312614" cy="312614"/>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495896" y="4482484"/>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1730" y="4467591"/>
            <a:ext cx="717096" cy="41094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36435B07-087A-4713-A8B1-9BEA2367AF38}"/>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9C5A53A5-5AE3-44E6-B9D8-FFE798FE0B0B}"/>
              </a:ext>
            </a:extLst>
          </p:cNvPr>
          <p:cNvSpPr>
            <a:spLocks noGrp="1"/>
          </p:cNvSpPr>
          <p:nvPr>
            <p:ph type="sldNum" sz="quarter" idx="12"/>
          </p:nvPr>
        </p:nvSpPr>
        <p:spPr/>
        <p:txBody>
          <a:bodyPr/>
          <a:lstStyle/>
          <a:p>
            <a:fld id="{14F1411D-0280-154F-AEAC-4C20B7AA46B2}" type="slidenum">
              <a:rPr lang="nl-NL" smtClean="0"/>
              <a:t>23</a:t>
            </a:fld>
            <a:endParaRPr lang="nl-NL"/>
          </a:p>
        </p:txBody>
      </p:sp>
    </p:spTree>
    <p:extLst>
      <p:ext uri="{BB962C8B-B14F-4D97-AF65-F5344CB8AC3E}">
        <p14:creationId xmlns:p14="http://schemas.microsoft.com/office/powerpoint/2010/main" val="25938380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Configuration file to describe dependencies </a:t>
            </a:r>
            <a:br>
              <a:rPr lang="en-US" dirty="0"/>
            </a:br>
            <a:r>
              <a:rPr lang="en-US" dirty="0"/>
              <a:t>on JET Web Components</a:t>
            </a:r>
            <a:endParaRPr lang="nl-NL" dirty="0"/>
          </a:p>
        </p:txBody>
      </p:sp>
      <p:sp>
        <p:nvSpPr>
          <p:cNvPr id="3" name="Content Placeholder 2"/>
          <p:cNvSpPr>
            <a:spLocks noGrp="1"/>
          </p:cNvSpPr>
          <p:nvPr>
            <p:ph idx="1"/>
          </p:nvPr>
        </p:nvSpPr>
        <p:spPr/>
        <p:txBody>
          <a:bodyPr/>
          <a:lstStyle/>
          <a:p>
            <a:r>
              <a:rPr lang="en-US" dirty="0"/>
              <a:t>The GitHub reference is provided as source for the JET Web Components</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pic>
        <p:nvPicPr>
          <p:cNvPr id="6" name="Picture 5"/>
          <p:cNvPicPr>
            <a:picLocks noChangeAspect="1"/>
          </p:cNvPicPr>
          <p:nvPr/>
        </p:nvPicPr>
        <p:blipFill>
          <a:blip r:embed="rId2"/>
          <a:stretch>
            <a:fillRect/>
          </a:stretch>
        </p:blipFill>
        <p:spPr>
          <a:xfrm>
            <a:off x="440871" y="1702434"/>
            <a:ext cx="8490181" cy="2535498"/>
          </a:xfrm>
          <a:prstGeom prst="rect">
            <a:avLst/>
          </a:prstGeom>
        </p:spPr>
      </p:pic>
    </p:spTree>
    <p:extLst>
      <p:ext uri="{BB962C8B-B14F-4D97-AF65-F5344CB8AC3E}">
        <p14:creationId xmlns:p14="http://schemas.microsoft.com/office/powerpoint/2010/main" val="26202019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525155" y="1373868"/>
            <a:ext cx="8885690" cy="3048264"/>
          </a:xfrm>
          <a:prstGeom prst="rect">
            <a:avLst/>
          </a:prstGeom>
        </p:spPr>
      </p:pic>
      <p:sp>
        <p:nvSpPr>
          <p:cNvPr id="2" name="Title 1"/>
          <p:cNvSpPr>
            <a:spLocks noGrp="1"/>
          </p:cNvSpPr>
          <p:nvPr>
            <p:ph type="title"/>
          </p:nvPr>
        </p:nvSpPr>
        <p:spPr/>
        <p:txBody>
          <a:bodyPr/>
          <a:lstStyle/>
          <a:p>
            <a:r>
              <a:rPr lang="en-US" dirty="0"/>
              <a:t>Prior to running JWCM</a:t>
            </a:r>
            <a:br>
              <a:rPr lang="en-US" dirty="0"/>
            </a:br>
            <a:r>
              <a:rPr lang="en-US" dirty="0"/>
              <a:t>(JET </a:t>
            </a:r>
            <a:r>
              <a:rPr lang="en-US" dirty="0" err="1"/>
              <a:t>WebComponent</a:t>
            </a:r>
            <a:r>
              <a:rPr lang="en-US" dirty="0"/>
              <a:t> Manager)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Tree>
    <p:extLst>
      <p:ext uri="{BB962C8B-B14F-4D97-AF65-F5344CB8AC3E}">
        <p14:creationId xmlns:p14="http://schemas.microsoft.com/office/powerpoint/2010/main" val="15863747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JWCM (design time)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pic>
        <p:nvPicPr>
          <p:cNvPr id="6" name="Picture 5"/>
          <p:cNvPicPr>
            <a:picLocks noChangeAspect="1"/>
          </p:cNvPicPr>
          <p:nvPr/>
        </p:nvPicPr>
        <p:blipFill>
          <a:blip r:embed="rId2"/>
          <a:stretch>
            <a:fillRect/>
          </a:stretch>
        </p:blipFill>
        <p:spPr>
          <a:xfrm>
            <a:off x="719999" y="936000"/>
            <a:ext cx="7232306" cy="3891860"/>
          </a:xfrm>
          <a:prstGeom prst="rect">
            <a:avLst/>
          </a:prstGeom>
        </p:spPr>
      </p:pic>
    </p:spTree>
    <p:extLst>
      <p:ext uri="{BB962C8B-B14F-4D97-AF65-F5344CB8AC3E}">
        <p14:creationId xmlns:p14="http://schemas.microsoft.com/office/powerpoint/2010/main" val="25995043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When JWCM is done</a:t>
            </a:r>
            <a:endParaRPr lang="nl-NL" dirty="0"/>
          </a:p>
        </p:txBody>
      </p:sp>
      <p:sp>
        <p:nvSpPr>
          <p:cNvPr id="3" name="Content Placeholder 2"/>
          <p:cNvSpPr>
            <a:spLocks noGrp="1"/>
          </p:cNvSpPr>
          <p:nvPr>
            <p:ph idx="1"/>
          </p:nvPr>
        </p:nvSpPr>
        <p:spPr>
          <a:xfrm>
            <a:off x="720002" y="936000"/>
            <a:ext cx="8010711" cy="3780000"/>
          </a:xfrm>
        </p:spPr>
        <p:txBody>
          <a:bodyPr/>
          <a:lstStyle/>
          <a:p>
            <a:r>
              <a:rPr lang="en-US" dirty="0"/>
              <a:t>All resources for the specified JET Web Components were installed</a:t>
            </a:r>
          </a:p>
          <a:p>
            <a:pPr lvl="1"/>
            <a:r>
              <a:rPr lang="en-US" dirty="0"/>
              <a:t>Note: </a:t>
            </a:r>
            <a:r>
              <a:rPr lang="en-US" dirty="0" err="1"/>
              <a:t>jwcm</a:t>
            </a:r>
            <a:r>
              <a:rPr lang="en-US" dirty="0"/>
              <a:t> can be re-run – to bring in the latest definition of the JET Web Component</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pic>
        <p:nvPicPr>
          <p:cNvPr id="6" name="Picture 5"/>
          <p:cNvPicPr>
            <a:picLocks noChangeAspect="1"/>
          </p:cNvPicPr>
          <p:nvPr/>
        </p:nvPicPr>
        <p:blipFill>
          <a:blip r:embed="rId2"/>
          <a:stretch>
            <a:fillRect/>
          </a:stretch>
        </p:blipFill>
        <p:spPr>
          <a:xfrm>
            <a:off x="826139" y="1574596"/>
            <a:ext cx="7904574" cy="3357319"/>
          </a:xfrm>
          <a:prstGeom prst="rect">
            <a:avLst/>
          </a:prstGeom>
        </p:spPr>
      </p:pic>
    </p:spTree>
    <p:extLst>
      <p:ext uri="{BB962C8B-B14F-4D97-AF65-F5344CB8AC3E}">
        <p14:creationId xmlns:p14="http://schemas.microsoft.com/office/powerpoint/2010/main" val="2168569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application is running in a live environment </a:t>
            </a:r>
            <a:br>
              <a:rPr lang="en-US" dirty="0"/>
            </a:br>
            <a:r>
              <a:rPr lang="en-US" dirty="0"/>
              <a:t>(for example Oracle Application Container Cloud)</a:t>
            </a:r>
            <a:endParaRPr lang="nl-NL" dirty="0"/>
          </a:p>
        </p:txBody>
      </p:sp>
      <p:sp>
        <p:nvSpPr>
          <p:cNvPr id="3" name="Content Placeholder 2"/>
          <p:cNvSpPr>
            <a:spLocks noGrp="1"/>
          </p:cNvSpPr>
          <p:nvPr>
            <p:ph idx="1"/>
          </p:nvPr>
        </p:nvSpPr>
        <p:spPr/>
        <p:txBody>
          <a:bodyPr/>
          <a:lstStyle/>
          <a:p>
            <a:r>
              <a:rPr lang="en-US" dirty="0"/>
              <a:t>Note the hover text shown for the globe image</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6" name="Picture 5"/>
          <p:cNvPicPr>
            <a:picLocks noChangeAspect="1"/>
          </p:cNvPicPr>
          <p:nvPr/>
        </p:nvPicPr>
        <p:blipFill>
          <a:blip r:embed="rId2"/>
          <a:stretch>
            <a:fillRect/>
          </a:stretch>
        </p:blipFill>
        <p:spPr>
          <a:xfrm>
            <a:off x="201336" y="1480050"/>
            <a:ext cx="8776973" cy="3096658"/>
          </a:xfrm>
          <a:prstGeom prst="rect">
            <a:avLst/>
          </a:prstGeom>
        </p:spPr>
      </p:pic>
    </p:spTree>
    <p:extLst>
      <p:ext uri="{BB962C8B-B14F-4D97-AF65-F5344CB8AC3E}">
        <p14:creationId xmlns:p14="http://schemas.microsoft.com/office/powerpoint/2010/main" val="6376881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on country</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pic>
        <p:nvPicPr>
          <p:cNvPr id="6" name="Picture 5"/>
          <p:cNvPicPr>
            <a:picLocks noChangeAspect="1"/>
          </p:cNvPicPr>
          <p:nvPr/>
        </p:nvPicPr>
        <p:blipFill>
          <a:blip r:embed="rId2"/>
          <a:stretch>
            <a:fillRect/>
          </a:stretch>
        </p:blipFill>
        <p:spPr>
          <a:xfrm>
            <a:off x="832758" y="936000"/>
            <a:ext cx="6830770" cy="3875886"/>
          </a:xfrm>
          <a:prstGeom prst="rect">
            <a:avLst/>
          </a:prstGeom>
        </p:spPr>
      </p:pic>
    </p:spTree>
    <p:extLst>
      <p:ext uri="{BB962C8B-B14F-4D97-AF65-F5344CB8AC3E}">
        <p14:creationId xmlns:p14="http://schemas.microsoft.com/office/powerpoint/2010/main" val="25578537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EF1E00-D1BA-45EC-B241-F5985B49AA25}"/>
              </a:ext>
            </a:extLst>
          </p:cNvPr>
          <p:cNvSpPr>
            <a:spLocks noGrp="1"/>
          </p:cNvSpPr>
          <p:nvPr>
            <p:ph type="title"/>
          </p:nvPr>
        </p:nvSpPr>
        <p:spPr>
          <a:xfrm>
            <a:off x="720001" y="1107977"/>
            <a:ext cx="7703999" cy="1120237"/>
          </a:xfrm>
        </p:spPr>
        <p:txBody>
          <a:bodyPr/>
          <a:lstStyle/>
          <a:p>
            <a:r>
              <a:rPr lang="nl-NL" dirty="0"/>
              <a:t>I suffer </a:t>
            </a:r>
            <a:r>
              <a:rPr lang="nl-NL" dirty="0" err="1"/>
              <a:t>from</a:t>
            </a:r>
            <a:r>
              <a:rPr lang="nl-NL" dirty="0"/>
              <a:t> JET lag…</a:t>
            </a:r>
            <a:endParaRPr lang="en-NL" dirty="0"/>
          </a:p>
        </p:txBody>
      </p:sp>
      <p:sp>
        <p:nvSpPr>
          <p:cNvPr id="3" name="Footer Placeholder 2">
            <a:extLst>
              <a:ext uri="{FF2B5EF4-FFF2-40B4-BE49-F238E27FC236}">
                <a16:creationId xmlns:a16="http://schemas.microsoft.com/office/drawing/2014/main" id="{7728D470-E529-4460-AB52-B8B1E332EC9D}"/>
              </a:ext>
            </a:extLst>
          </p:cNvPr>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a:extLst>
              <a:ext uri="{FF2B5EF4-FFF2-40B4-BE49-F238E27FC236}">
                <a16:creationId xmlns:a16="http://schemas.microsoft.com/office/drawing/2014/main" id="{41469B95-020D-45A3-B48D-F76C3101AE91}"/>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6" name="Snagit_SNG851">
            <a:extLst>
              <a:ext uri="{FF2B5EF4-FFF2-40B4-BE49-F238E27FC236}">
                <a16:creationId xmlns:a16="http://schemas.microsoft.com/office/drawing/2014/main" id="{51081A00-5B96-4B2F-895F-DD5738607437}"/>
              </a:ext>
            </a:extLst>
          </p:cNvPr>
          <p:cNvPicPr>
            <a:picLocks noChangeAspect="1"/>
          </p:cNvPicPr>
          <p:nvPr/>
        </p:nvPicPr>
        <p:blipFill>
          <a:blip r:embed="rId2"/>
          <a:stretch>
            <a:fillRect/>
          </a:stretch>
        </p:blipFill>
        <p:spPr>
          <a:xfrm>
            <a:off x="5128421" y="2782313"/>
            <a:ext cx="3810330" cy="2011854"/>
          </a:xfrm>
          <a:prstGeom prst="rect">
            <a:avLst/>
          </a:prstGeom>
          <a:ln>
            <a:noFill/>
          </a:ln>
          <a:effectLst>
            <a:outerShdw blurRad="292100" dist="139700" dir="2700000" algn="tl" rotWithShape="0">
              <a:srgbClr val="333333">
                <a:alpha val="65000"/>
              </a:srgbClr>
            </a:outerShdw>
          </a:effectLst>
        </p:spPr>
      </p:pic>
      <p:pic>
        <p:nvPicPr>
          <p:cNvPr id="8" name="Snagit_SNG866">
            <a:extLst>
              <a:ext uri="{FF2B5EF4-FFF2-40B4-BE49-F238E27FC236}">
                <a16:creationId xmlns:a16="http://schemas.microsoft.com/office/drawing/2014/main" id="{447DD90E-21A6-475E-8E4D-327CE8996334}"/>
              </a:ext>
            </a:extLst>
          </p:cNvPr>
          <p:cNvPicPr>
            <a:picLocks noChangeAspect="1"/>
          </p:cNvPicPr>
          <p:nvPr/>
        </p:nvPicPr>
        <p:blipFill>
          <a:blip r:embed="rId3"/>
          <a:stretch>
            <a:fillRect/>
          </a:stretch>
        </p:blipFill>
        <p:spPr>
          <a:xfrm>
            <a:off x="7540475" y="445586"/>
            <a:ext cx="1335050" cy="1120237"/>
          </a:xfrm>
          <a:prstGeom prst="rect">
            <a:avLst/>
          </a:prstGeom>
        </p:spPr>
      </p:pic>
      <p:sp>
        <p:nvSpPr>
          <p:cNvPr id="9" name="Title 1">
            <a:extLst>
              <a:ext uri="{FF2B5EF4-FFF2-40B4-BE49-F238E27FC236}">
                <a16:creationId xmlns:a16="http://schemas.microsoft.com/office/drawing/2014/main" id="{4ADB1856-C3CB-4202-A558-9D854C215FE8}"/>
              </a:ext>
            </a:extLst>
          </p:cNvPr>
          <p:cNvSpPr txBox="1">
            <a:spLocks/>
          </p:cNvSpPr>
          <p:nvPr/>
        </p:nvSpPr>
        <p:spPr>
          <a:xfrm>
            <a:off x="720000" y="1267207"/>
            <a:ext cx="7703999" cy="977386"/>
          </a:xfrm>
          <a:prstGeom prst="rect">
            <a:avLst/>
          </a:prstGeom>
        </p:spPr>
        <p:txBody>
          <a:bodyPr vert="horz" lIns="0" tIns="0" rIns="0" bIns="0" rtlCol="0" anchor="t" anchorCtr="0">
            <a:noAutofit/>
          </a:bodyPr>
          <a:lstStyle>
            <a:lvl1pPr algn="l" defTabSz="685800" rtl="0" eaLnBrk="1" latinLnBrk="0" hangingPunct="1">
              <a:lnSpc>
                <a:spcPct val="105000"/>
              </a:lnSpc>
              <a:spcBef>
                <a:spcPct val="0"/>
              </a:spcBef>
              <a:buNone/>
              <a:defRPr sz="3000" b="1" kern="1200">
                <a:solidFill>
                  <a:schemeClr val="bg1"/>
                </a:solidFill>
                <a:latin typeface="+mj-lt"/>
                <a:ea typeface="+mj-ea"/>
                <a:cs typeface="+mj-cs"/>
              </a:defRPr>
            </a:lvl1pPr>
          </a:lstStyle>
          <a:p>
            <a:br>
              <a:rPr lang="nl-NL" dirty="0"/>
            </a:br>
            <a:br>
              <a:rPr lang="nl-NL" dirty="0"/>
            </a:br>
            <a:r>
              <a:rPr lang="nl-NL" dirty="0"/>
              <a:t>(</a:t>
            </a:r>
            <a:r>
              <a:rPr lang="nl-NL" dirty="0" err="1"/>
              <a:t>my</a:t>
            </a:r>
            <a:r>
              <a:rPr lang="nl-NL" dirty="0"/>
              <a:t> </a:t>
            </a:r>
            <a:r>
              <a:rPr lang="nl-NL" dirty="0" err="1"/>
              <a:t>demos</a:t>
            </a:r>
            <a:r>
              <a:rPr lang="nl-NL" dirty="0"/>
              <a:t> are on JET 5.2, </a:t>
            </a:r>
            <a:r>
              <a:rPr lang="nl-NL" dirty="0" err="1"/>
              <a:t>not</a:t>
            </a:r>
            <a:r>
              <a:rPr lang="nl-NL" dirty="0"/>
              <a:t> </a:t>
            </a:r>
            <a:r>
              <a:rPr lang="nl-NL" dirty="0" err="1"/>
              <a:t>yet</a:t>
            </a:r>
            <a:r>
              <a:rPr lang="nl-NL" dirty="0"/>
              <a:t> 6.0)</a:t>
            </a:r>
            <a:endParaRPr lang="en-NL" dirty="0"/>
          </a:p>
        </p:txBody>
      </p:sp>
    </p:spTree>
    <p:extLst>
      <p:ext uri="{BB962C8B-B14F-4D97-AF65-F5344CB8AC3E}">
        <p14:creationId xmlns:p14="http://schemas.microsoft.com/office/powerpoint/2010/main" val="1298723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nodeType="after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Wikipedia details for newly selected country are shown in an IFRAME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pic>
        <p:nvPicPr>
          <p:cNvPr id="6" name="Picture 5"/>
          <p:cNvPicPr>
            <a:picLocks noChangeAspect="1"/>
          </p:cNvPicPr>
          <p:nvPr/>
        </p:nvPicPr>
        <p:blipFill>
          <a:blip r:embed="rId2"/>
          <a:stretch>
            <a:fillRect/>
          </a:stretch>
        </p:blipFill>
        <p:spPr>
          <a:xfrm>
            <a:off x="720003" y="885631"/>
            <a:ext cx="7085057" cy="3880738"/>
          </a:xfrm>
          <a:prstGeom prst="rect">
            <a:avLst/>
          </a:prstGeom>
        </p:spPr>
      </p:pic>
    </p:spTree>
    <p:extLst>
      <p:ext uri="{BB962C8B-B14F-4D97-AF65-F5344CB8AC3E}">
        <p14:creationId xmlns:p14="http://schemas.microsoft.com/office/powerpoint/2010/main" val="5908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sources of the input-country component were updated and pushed to the GitHub repository</a:t>
            </a:r>
            <a:endParaRPr lang="nl-NL" dirty="0"/>
          </a:p>
        </p:txBody>
      </p:sp>
      <p:sp>
        <p:nvSpPr>
          <p:cNvPr id="3" name="Content Placeholder 2"/>
          <p:cNvSpPr>
            <a:spLocks noGrp="1"/>
          </p:cNvSpPr>
          <p:nvPr>
            <p:ph idx="1"/>
          </p:nvPr>
        </p:nvSpPr>
        <p:spPr/>
        <p:txBody>
          <a:bodyPr/>
          <a:lstStyle/>
          <a:p>
            <a:r>
              <a:rPr lang="en-US" dirty="0"/>
              <a:t>The new version has a new text for the hover message for the globe icon</a:t>
            </a:r>
          </a:p>
          <a:p>
            <a:pPr lvl="1"/>
            <a:r>
              <a:rPr lang="en-US" dirty="0"/>
              <a:t>Note: currently these sources are not live anywhere</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5"/>
          <p:cNvPicPr>
            <a:picLocks noChangeAspect="1"/>
          </p:cNvPicPr>
          <p:nvPr/>
        </p:nvPicPr>
        <p:blipFill>
          <a:blip r:embed="rId2"/>
          <a:stretch>
            <a:fillRect/>
          </a:stretch>
        </p:blipFill>
        <p:spPr>
          <a:xfrm>
            <a:off x="562669" y="1514261"/>
            <a:ext cx="7717331" cy="3214135"/>
          </a:xfrm>
          <a:prstGeom prst="rect">
            <a:avLst/>
          </a:prstGeom>
        </p:spPr>
      </p:pic>
    </p:spTree>
    <p:extLst>
      <p:ext uri="{BB962C8B-B14F-4D97-AF65-F5344CB8AC3E}">
        <p14:creationId xmlns:p14="http://schemas.microsoft.com/office/powerpoint/2010/main" val="26582625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Detailed changes in JET Web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p:cNvPicPr>
            <a:picLocks noChangeAspect="1"/>
          </p:cNvPicPr>
          <p:nvPr/>
        </p:nvPicPr>
        <p:blipFill>
          <a:blip r:embed="rId2"/>
          <a:stretch>
            <a:fillRect/>
          </a:stretch>
        </p:blipFill>
        <p:spPr>
          <a:xfrm>
            <a:off x="770979" y="936000"/>
            <a:ext cx="5804807" cy="3847000"/>
          </a:xfrm>
          <a:prstGeom prst="rect">
            <a:avLst/>
          </a:prstGeom>
        </p:spPr>
      </p:pic>
    </p:spTree>
    <p:extLst>
      <p:ext uri="{BB962C8B-B14F-4D97-AF65-F5344CB8AC3E}">
        <p14:creationId xmlns:p14="http://schemas.microsoft.com/office/powerpoint/2010/main" val="9082867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Refresh the JET Web Component in the live application</a:t>
            </a:r>
            <a:endParaRPr lang="nl-NL" dirty="0"/>
          </a:p>
        </p:txBody>
      </p:sp>
      <p:sp>
        <p:nvSpPr>
          <p:cNvPr id="3" name="Content Placeholder 2"/>
          <p:cNvSpPr>
            <a:spLocks noGrp="1"/>
          </p:cNvSpPr>
          <p:nvPr>
            <p:ph idx="1"/>
          </p:nvPr>
        </p:nvSpPr>
        <p:spPr/>
        <p:txBody>
          <a:bodyPr/>
          <a:lstStyle/>
          <a:p>
            <a:r>
              <a:rPr lang="en-US" dirty="0"/>
              <a:t>By sending a GET request to the endpoint /update/input-country</a:t>
            </a:r>
            <a:br>
              <a:rPr lang="en-US" dirty="0"/>
            </a:br>
            <a:r>
              <a:rPr lang="en-US" dirty="0"/>
              <a:t>the JET application is instructed to refresh the composite component from the GitHub source defined in jet-</a:t>
            </a:r>
            <a:r>
              <a:rPr lang="en-US" dirty="0" err="1"/>
              <a:t>composites.json</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5"/>
          <p:cNvPicPr>
            <a:picLocks noChangeAspect="1"/>
          </p:cNvPicPr>
          <p:nvPr/>
        </p:nvPicPr>
        <p:blipFill>
          <a:blip r:embed="rId2"/>
          <a:stretch>
            <a:fillRect/>
          </a:stretch>
        </p:blipFill>
        <p:spPr>
          <a:xfrm>
            <a:off x="826598" y="1932712"/>
            <a:ext cx="5279593" cy="1447302"/>
          </a:xfrm>
          <a:prstGeom prst="rect">
            <a:avLst/>
          </a:prstGeom>
        </p:spPr>
      </p:pic>
    </p:spTree>
    <p:extLst>
      <p:ext uri="{BB962C8B-B14F-4D97-AF65-F5344CB8AC3E}">
        <p14:creationId xmlns:p14="http://schemas.microsoft.com/office/powerpoint/2010/main" val="19602483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Server side logging for update of JET Web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pic>
        <p:nvPicPr>
          <p:cNvPr id="6" name="Picture 5"/>
          <p:cNvPicPr>
            <a:picLocks noChangeAspect="1"/>
          </p:cNvPicPr>
          <p:nvPr/>
        </p:nvPicPr>
        <p:blipFill>
          <a:blip r:embed="rId2"/>
          <a:stretch>
            <a:fillRect/>
          </a:stretch>
        </p:blipFill>
        <p:spPr>
          <a:xfrm>
            <a:off x="440871" y="1199029"/>
            <a:ext cx="8165276" cy="3397943"/>
          </a:xfrm>
          <a:prstGeom prst="rect">
            <a:avLst/>
          </a:prstGeom>
        </p:spPr>
      </p:pic>
    </p:spTree>
    <p:extLst>
      <p:ext uri="{BB962C8B-B14F-4D97-AF65-F5344CB8AC3E}">
        <p14:creationId xmlns:p14="http://schemas.microsoft.com/office/powerpoint/2010/main" val="333536358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redeploying the application – the new version of the JET Web Component is live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pic>
        <p:nvPicPr>
          <p:cNvPr id="7" name="Picture 6"/>
          <p:cNvPicPr>
            <a:picLocks noChangeAspect="1"/>
          </p:cNvPicPr>
          <p:nvPr/>
        </p:nvPicPr>
        <p:blipFill>
          <a:blip r:embed="rId2"/>
          <a:stretch>
            <a:fillRect/>
          </a:stretch>
        </p:blipFill>
        <p:spPr>
          <a:xfrm>
            <a:off x="1119285" y="936000"/>
            <a:ext cx="6224717" cy="3990534"/>
          </a:xfrm>
          <a:prstGeom prst="rect">
            <a:avLst/>
          </a:prstGeom>
        </p:spPr>
      </p:pic>
    </p:spTree>
    <p:extLst>
      <p:ext uri="{BB962C8B-B14F-4D97-AF65-F5344CB8AC3E}">
        <p14:creationId xmlns:p14="http://schemas.microsoft.com/office/powerpoint/2010/main" val="25413150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Without redeploying the application – the new version of the JET Web Component is live</a:t>
            </a:r>
            <a:endParaRPr lang="nl-NL" dirty="0"/>
          </a:p>
        </p:txBody>
      </p:sp>
      <p:sp>
        <p:nvSpPr>
          <p:cNvPr id="3" name="Content Placeholder 2"/>
          <p:cNvSpPr>
            <a:spLocks noGrp="1"/>
          </p:cNvSpPr>
          <p:nvPr>
            <p:ph idx="1"/>
          </p:nvPr>
        </p:nvSpPr>
        <p:spPr/>
        <p:txBody>
          <a:bodyPr/>
          <a:lstStyle/>
          <a:p>
            <a:r>
              <a:rPr lang="en-US" dirty="0"/>
              <a:t>Before:</a:t>
            </a:r>
          </a:p>
          <a:p>
            <a:pPr marL="0" indent="0">
              <a:buNone/>
            </a:pPr>
            <a:br>
              <a:rPr lang="en-US" dirty="0"/>
            </a:br>
            <a:br>
              <a:rPr lang="en-US" dirty="0"/>
            </a:br>
            <a:br>
              <a:rPr lang="en-US" dirty="0"/>
            </a:br>
            <a:br>
              <a:rPr lang="en-US" dirty="0"/>
            </a:br>
            <a:br>
              <a:rPr lang="en-US" dirty="0"/>
            </a:br>
            <a:br>
              <a:rPr lang="en-US" dirty="0"/>
            </a:br>
            <a:endParaRPr lang="en-US" dirty="0"/>
          </a:p>
          <a:p>
            <a:r>
              <a:rPr lang="en-US" dirty="0"/>
              <a:t>After:</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pic>
        <p:nvPicPr>
          <p:cNvPr id="6" name="Picture 5"/>
          <p:cNvPicPr>
            <a:picLocks noChangeAspect="1"/>
          </p:cNvPicPr>
          <p:nvPr/>
        </p:nvPicPr>
        <p:blipFill>
          <a:blip r:embed="rId2"/>
          <a:stretch>
            <a:fillRect/>
          </a:stretch>
        </p:blipFill>
        <p:spPr>
          <a:xfrm>
            <a:off x="1619075" y="875034"/>
            <a:ext cx="6977734" cy="1575100"/>
          </a:xfrm>
          <a:prstGeom prst="rect">
            <a:avLst/>
          </a:prstGeom>
        </p:spPr>
      </p:pic>
      <p:pic>
        <p:nvPicPr>
          <p:cNvPr id="8" name="Picture 7"/>
          <p:cNvPicPr>
            <a:picLocks noChangeAspect="1"/>
          </p:cNvPicPr>
          <p:nvPr/>
        </p:nvPicPr>
        <p:blipFill>
          <a:blip r:embed="rId3"/>
          <a:stretch>
            <a:fillRect/>
          </a:stretch>
        </p:blipFill>
        <p:spPr>
          <a:xfrm>
            <a:off x="1862356" y="3182574"/>
            <a:ext cx="6990101" cy="1435001"/>
          </a:xfrm>
          <a:prstGeom prst="rect">
            <a:avLst/>
          </a:prstGeom>
        </p:spPr>
      </p:pic>
    </p:spTree>
    <p:extLst>
      <p:ext uri="{BB962C8B-B14F-4D97-AF65-F5344CB8AC3E}">
        <p14:creationId xmlns:p14="http://schemas.microsoft.com/office/powerpoint/2010/main" val="30241923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Trigger from GitHub </a:t>
            </a:r>
            <a:r>
              <a:rPr lang="en-US" dirty="0" err="1"/>
              <a:t>WebHook</a:t>
            </a:r>
            <a:endParaRPr lang="nl-NL" dirty="0"/>
          </a:p>
        </p:txBody>
      </p:sp>
      <p:sp>
        <p:nvSpPr>
          <p:cNvPr id="3" name="Content Placeholder 2"/>
          <p:cNvSpPr>
            <a:spLocks noGrp="1"/>
          </p:cNvSpPr>
          <p:nvPr>
            <p:ph idx="1"/>
          </p:nvPr>
        </p:nvSpPr>
        <p:spPr/>
        <p:txBody>
          <a:bodyPr/>
          <a:lstStyle/>
          <a:p>
            <a:r>
              <a:rPr lang="en-US" dirty="0"/>
              <a:t>Create an endpoint in the Node application that serves JET </a:t>
            </a:r>
            <a:br>
              <a:rPr lang="en-US" dirty="0"/>
            </a:br>
            <a:r>
              <a:rPr lang="en-US" dirty="0"/>
              <a:t>to handle the </a:t>
            </a:r>
            <a:r>
              <a:rPr lang="en-US" dirty="0" err="1"/>
              <a:t>WebHook</a:t>
            </a:r>
            <a:r>
              <a:rPr lang="en-US" dirty="0"/>
              <a:t> event</a:t>
            </a:r>
          </a:p>
          <a:p>
            <a:pPr lvl="1"/>
            <a:r>
              <a:rPr lang="en-US" dirty="0"/>
              <a:t>Check if Push includes Commits that have updated any aspect of the JET Web Components we are interested in</a:t>
            </a:r>
          </a:p>
          <a:p>
            <a:pPr lvl="1"/>
            <a:r>
              <a:rPr lang="en-US" dirty="0"/>
              <a:t>If so, update these Composite Components </a:t>
            </a:r>
          </a:p>
          <a:p>
            <a:r>
              <a:rPr lang="en-US" dirty="0"/>
              <a:t>Configure a </a:t>
            </a:r>
            <a:r>
              <a:rPr lang="en-US" dirty="0" err="1"/>
              <a:t>webhook</a:t>
            </a:r>
            <a:r>
              <a:rPr lang="en-US" dirty="0"/>
              <a:t> in GitHub for the push event</a:t>
            </a:r>
          </a:p>
          <a:p>
            <a:endParaRPr lang="en-US"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spTree>
    <p:extLst>
      <p:ext uri="{BB962C8B-B14F-4D97-AF65-F5344CB8AC3E}">
        <p14:creationId xmlns:p14="http://schemas.microsoft.com/office/powerpoint/2010/main" val="219849343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ounded Rectangle 48"/>
          <p:cNvSpPr/>
          <p:nvPr/>
        </p:nvSpPr>
        <p:spPr>
          <a:xfrm>
            <a:off x="1077686" y="3139056"/>
            <a:ext cx="3181221" cy="1512330"/>
          </a:xfrm>
          <a:prstGeom prst="roundRect">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ounded Rectangle 49"/>
          <p:cNvSpPr/>
          <p:nvPr/>
        </p:nvSpPr>
        <p:spPr>
          <a:xfrm>
            <a:off x="1247657" y="4060794"/>
            <a:ext cx="1978427" cy="555094"/>
          </a:xfrm>
          <a:prstGeom prst="roundRect">
            <a:avLst/>
          </a:prstGeom>
          <a:solidFill>
            <a:schemeClr val="accent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r>
              <a:rPr lang="en-US" dirty="0"/>
              <a:t>From developer’s commit &amp; push to </a:t>
            </a:r>
            <a:br>
              <a:rPr lang="en-US" dirty="0"/>
            </a:br>
            <a:r>
              <a:rPr lang="en-US" dirty="0"/>
              <a:t>updated live application</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a:xfrm>
            <a:off x="7494051" y="4807479"/>
            <a:ext cx="144000" cy="108000"/>
          </a:xfrm>
        </p:spPr>
        <p:txBody>
          <a:bodyPr/>
          <a:lstStyle/>
          <a:p>
            <a:fld id="{14F1411D-0280-154F-AEAC-4C20B7AA46B2}" type="slidenum">
              <a:rPr lang="nl-NL" smtClean="0"/>
              <a:t>38</a:t>
            </a:fld>
            <a:endParaRPr lang="nl-NL"/>
          </a:p>
        </p:txBody>
      </p:sp>
      <p:sp>
        <p:nvSpPr>
          <p:cNvPr id="8" name="Rounded Rectangle 7"/>
          <p:cNvSpPr/>
          <p:nvPr/>
        </p:nvSpPr>
        <p:spPr>
          <a:xfrm>
            <a:off x="3527425" y="4182119"/>
            <a:ext cx="632294" cy="2564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jwcm</a:t>
            </a:r>
            <a:endParaRPr lang="en-US" sz="1200" b="1" dirty="0"/>
          </a:p>
        </p:txBody>
      </p:sp>
      <p:sp>
        <p:nvSpPr>
          <p:cNvPr id="25" name="Rounded Rectangle 24"/>
          <p:cNvSpPr/>
          <p:nvPr/>
        </p:nvSpPr>
        <p:spPr>
          <a:xfrm>
            <a:off x="2440671" y="4135664"/>
            <a:ext cx="263981" cy="13517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p>
        </p:txBody>
      </p:sp>
      <p:sp>
        <p:nvSpPr>
          <p:cNvPr id="26" name="Rounded Rectangle 25"/>
          <p:cNvSpPr/>
          <p:nvPr/>
        </p:nvSpPr>
        <p:spPr>
          <a:xfrm>
            <a:off x="2804095" y="4135664"/>
            <a:ext cx="263981" cy="13517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nl-NL"/>
          </a:p>
        </p:txBody>
      </p:sp>
      <p:sp>
        <p:nvSpPr>
          <p:cNvPr id="35" name="Rectangle 34"/>
          <p:cNvSpPr/>
          <p:nvPr/>
        </p:nvSpPr>
        <p:spPr>
          <a:xfrm>
            <a:off x="6698782" y="3760835"/>
            <a:ext cx="2022329" cy="938533"/>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37" name="Rounded Rectangle 36"/>
          <p:cNvSpPr/>
          <p:nvPr/>
        </p:nvSpPr>
        <p:spPr>
          <a:xfrm>
            <a:off x="7746160" y="3893561"/>
            <a:ext cx="872139" cy="353658"/>
          </a:xfrm>
          <a:prstGeom prst="roundRect">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nl-NL"/>
          </a:p>
        </p:txBody>
      </p:sp>
      <p:pic>
        <p:nvPicPr>
          <p:cNvPr id="40" name="Picture 10" descr="Image result for oracle jet 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82048" y="4333945"/>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4"/>
          <a:stretch>
            <a:fillRect/>
          </a:stretch>
        </p:blipFill>
        <p:spPr>
          <a:xfrm>
            <a:off x="5356651" y="389157"/>
            <a:ext cx="2319536" cy="1704889"/>
          </a:xfrm>
          <a:prstGeom prst="rect">
            <a:avLst/>
          </a:prstGeom>
          <a:ln>
            <a:noFill/>
          </a:ln>
          <a:effectLst>
            <a:outerShdw blurRad="292100" dist="139700" dir="2700000" algn="tl" rotWithShape="0">
              <a:srgbClr val="333333">
                <a:alpha val="65000"/>
              </a:srgbClr>
            </a:outerShdw>
          </a:effectLst>
        </p:spPr>
      </p:pic>
      <p:pic>
        <p:nvPicPr>
          <p:cNvPr id="7" name="Picture 6" descr="Image result for github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95836" y="151627"/>
            <a:ext cx="527622" cy="527622"/>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p:cNvGrpSpPr/>
          <p:nvPr/>
        </p:nvGrpSpPr>
        <p:grpSpPr>
          <a:xfrm>
            <a:off x="1300632" y="1118688"/>
            <a:ext cx="3308049" cy="1448915"/>
            <a:chOff x="-1357092" y="132444"/>
            <a:chExt cx="3308049" cy="1448915"/>
          </a:xfrm>
        </p:grpSpPr>
        <p:pic>
          <p:nvPicPr>
            <p:cNvPr id="44" name="Picture 43"/>
            <p:cNvPicPr>
              <a:picLocks noChangeAspect="1"/>
            </p:cNvPicPr>
            <p:nvPr/>
          </p:nvPicPr>
          <p:blipFill>
            <a:blip r:embed="rId6"/>
            <a:stretch>
              <a:fillRect/>
            </a:stretch>
          </p:blipFill>
          <p:spPr>
            <a:xfrm>
              <a:off x="-1357092" y="132444"/>
              <a:ext cx="3308049" cy="1448915"/>
            </a:xfrm>
            <a:prstGeom prst="rect">
              <a:avLst/>
            </a:prstGeom>
            <a:ln>
              <a:noFill/>
            </a:ln>
            <a:effectLst>
              <a:outerShdw blurRad="292100" dist="139700" dir="2700000" algn="tl" rotWithShape="0">
                <a:srgbClr val="333333">
                  <a:alpha val="65000"/>
                </a:srgbClr>
              </a:outerShdw>
            </a:effectLst>
          </p:spPr>
        </p:pic>
        <p:sp>
          <p:nvSpPr>
            <p:cNvPr id="16" name="Rounded Rectangle 15"/>
            <p:cNvSpPr/>
            <p:nvPr/>
          </p:nvSpPr>
          <p:spPr>
            <a:xfrm>
              <a:off x="1089127" y="701197"/>
              <a:ext cx="646543" cy="281693"/>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p>
          </p:txBody>
        </p:sp>
        <p:sp>
          <p:nvSpPr>
            <p:cNvPr id="17" name="Rounded Rectangle 16"/>
            <p:cNvSpPr/>
            <p:nvPr/>
          </p:nvSpPr>
          <p:spPr>
            <a:xfrm>
              <a:off x="1089127" y="1072187"/>
              <a:ext cx="646543" cy="28169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nl-NL"/>
            </a:p>
          </p:txBody>
        </p:sp>
      </p:grpSp>
      <p:sp>
        <p:nvSpPr>
          <p:cNvPr id="46" name="Rounded Rectangle 45"/>
          <p:cNvSpPr/>
          <p:nvPr/>
        </p:nvSpPr>
        <p:spPr>
          <a:xfrm>
            <a:off x="6902047" y="580478"/>
            <a:ext cx="646543" cy="281693"/>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nl-NL">
              <a:solidFill>
                <a:schemeClr val="lt1"/>
              </a:solidFill>
            </a:endParaRPr>
          </a:p>
        </p:txBody>
      </p:sp>
      <p:pic>
        <p:nvPicPr>
          <p:cNvPr id="1026" name="Picture 2" descr="Image result for logo visual studio cod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27771" y="3792408"/>
            <a:ext cx="531670" cy="529898"/>
          </a:xfrm>
          <a:prstGeom prst="rect">
            <a:avLst/>
          </a:prstGeom>
          <a:noFill/>
          <a:extLst>
            <a:ext uri="{909E8E84-426E-40DD-AFC4-6F175D3DCCD1}">
              <a14:hiddenFill xmlns:a14="http://schemas.microsoft.com/office/drawing/2010/main">
                <a:solidFill>
                  <a:srgbClr val="FFFFFF"/>
                </a:solidFill>
              </a14:hiddenFill>
            </a:ext>
          </a:extLst>
        </p:spPr>
      </p:pic>
      <p:sp>
        <p:nvSpPr>
          <p:cNvPr id="47" name="Freeform 46"/>
          <p:cNvSpPr/>
          <p:nvPr/>
        </p:nvSpPr>
        <p:spPr>
          <a:xfrm>
            <a:off x="7641771" y="759279"/>
            <a:ext cx="932450" cy="3135085"/>
          </a:xfrm>
          <a:custGeom>
            <a:avLst/>
            <a:gdLst>
              <a:gd name="connsiteX0" fmla="*/ 432708 w 932450"/>
              <a:gd name="connsiteY0" fmla="*/ 3135085 h 3135085"/>
              <a:gd name="connsiteX1" fmla="*/ 840922 w 932450"/>
              <a:gd name="connsiteY1" fmla="*/ 1779814 h 3135085"/>
              <a:gd name="connsiteX2" fmla="*/ 857250 w 932450"/>
              <a:gd name="connsiteY2" fmla="*/ 457200 h 3135085"/>
              <a:gd name="connsiteX3" fmla="*/ 0 w 932450"/>
              <a:gd name="connsiteY3" fmla="*/ 0 h 3135085"/>
            </a:gdLst>
            <a:ahLst/>
            <a:cxnLst>
              <a:cxn ang="0">
                <a:pos x="connsiteX0" y="connsiteY0"/>
              </a:cxn>
              <a:cxn ang="0">
                <a:pos x="connsiteX1" y="connsiteY1"/>
              </a:cxn>
              <a:cxn ang="0">
                <a:pos x="connsiteX2" y="connsiteY2"/>
              </a:cxn>
              <a:cxn ang="0">
                <a:pos x="connsiteX3" y="connsiteY3"/>
              </a:cxn>
            </a:cxnLst>
            <a:rect l="l" t="t" r="r" b="b"/>
            <a:pathLst>
              <a:path w="932450" h="3135085">
                <a:moveTo>
                  <a:pt x="432708" y="3135085"/>
                </a:moveTo>
                <a:cubicBezTo>
                  <a:pt x="601436" y="2680606"/>
                  <a:pt x="770165" y="2226128"/>
                  <a:pt x="840922" y="1779814"/>
                </a:cubicBezTo>
                <a:cubicBezTo>
                  <a:pt x="911679" y="1333500"/>
                  <a:pt x="997404" y="753836"/>
                  <a:pt x="857250" y="457200"/>
                </a:cubicBezTo>
                <a:cubicBezTo>
                  <a:pt x="717096" y="160564"/>
                  <a:pt x="358548" y="80282"/>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TextBox 47"/>
          <p:cNvSpPr txBox="1"/>
          <p:nvPr/>
        </p:nvSpPr>
        <p:spPr>
          <a:xfrm rot="6055398">
            <a:off x="7797198" y="2407054"/>
            <a:ext cx="1141338" cy="200055"/>
          </a:xfrm>
          <a:prstGeom prst="rect">
            <a:avLst/>
          </a:prstGeom>
          <a:noFill/>
        </p:spPr>
        <p:txBody>
          <a:bodyPr wrap="none" lIns="0" tIns="0" rIns="0" bIns="0" rtlCol="0">
            <a:spAutoFit/>
          </a:bodyPr>
          <a:lstStyle/>
          <a:p>
            <a:r>
              <a:rPr lang="en-US" sz="1300" dirty="0"/>
              <a:t>Commit &amp; push</a:t>
            </a:r>
            <a:endParaRPr lang="nl-NL" sz="1300" dirty="0" err="1"/>
          </a:p>
        </p:txBody>
      </p:sp>
      <p:pic>
        <p:nvPicPr>
          <p:cNvPr id="1028" name="Picture 4" descr="Image result for logo nod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75857" y="3177387"/>
            <a:ext cx="1475922" cy="397023"/>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10" descr="Image result for oracle jet 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35916" y="4185384"/>
            <a:ext cx="717096" cy="410943"/>
          </a:xfrm>
          <a:prstGeom prst="rect">
            <a:avLst/>
          </a:prstGeom>
          <a:noFill/>
          <a:extLst>
            <a:ext uri="{909E8E84-426E-40DD-AFC4-6F175D3DCCD1}">
              <a14:hiddenFill xmlns:a14="http://schemas.microsoft.com/office/drawing/2010/main">
                <a:solidFill>
                  <a:srgbClr val="FFFFFF"/>
                </a:solidFill>
              </a14:hiddenFill>
            </a:ext>
          </a:extLst>
        </p:spPr>
      </p:pic>
      <p:sp>
        <p:nvSpPr>
          <p:cNvPr id="51" name="TextBox 50"/>
          <p:cNvSpPr txBox="1"/>
          <p:nvPr/>
        </p:nvSpPr>
        <p:spPr>
          <a:xfrm>
            <a:off x="1794400" y="4343335"/>
            <a:ext cx="925125" cy="200055"/>
          </a:xfrm>
          <a:prstGeom prst="rect">
            <a:avLst/>
          </a:prstGeom>
          <a:noFill/>
        </p:spPr>
        <p:txBody>
          <a:bodyPr wrap="none" lIns="0" tIns="0" rIns="0" bIns="0" rtlCol="0">
            <a:spAutoFit/>
          </a:bodyPr>
          <a:lstStyle/>
          <a:p>
            <a:r>
              <a:rPr lang="en-US" sz="1300" dirty="0"/>
              <a:t>JET sources</a:t>
            </a:r>
            <a:endParaRPr lang="nl-NL" sz="1300" dirty="0" err="1"/>
          </a:p>
        </p:txBody>
      </p:sp>
      <p:sp>
        <p:nvSpPr>
          <p:cNvPr id="53" name="Down Arrow 52"/>
          <p:cNvSpPr/>
          <p:nvPr/>
        </p:nvSpPr>
        <p:spPr>
          <a:xfrm>
            <a:off x="2637064" y="2413442"/>
            <a:ext cx="542458" cy="84391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Rounded Rectangle 53"/>
          <p:cNvSpPr/>
          <p:nvPr/>
        </p:nvSpPr>
        <p:spPr>
          <a:xfrm>
            <a:off x="2112050" y="3596239"/>
            <a:ext cx="2089314" cy="40319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API  </a:t>
            </a:r>
            <a:br>
              <a:rPr lang="en-US" dirty="0"/>
            </a:br>
            <a:r>
              <a:rPr lang="en-US" sz="1050" dirty="0"/>
              <a:t>&lt;public&gt;, /update, /</a:t>
            </a:r>
            <a:r>
              <a:rPr lang="en-US" sz="1050" dirty="0" err="1"/>
              <a:t>github</a:t>
            </a:r>
            <a:r>
              <a:rPr lang="en-US" sz="1050" dirty="0"/>
              <a:t>/push</a:t>
            </a:r>
            <a:endParaRPr lang="nl-NL" dirty="0"/>
          </a:p>
        </p:txBody>
      </p:sp>
      <p:sp>
        <p:nvSpPr>
          <p:cNvPr id="55" name="Freeform 54"/>
          <p:cNvSpPr/>
          <p:nvPr/>
        </p:nvSpPr>
        <p:spPr>
          <a:xfrm>
            <a:off x="4024993" y="1820636"/>
            <a:ext cx="1946885" cy="1885950"/>
          </a:xfrm>
          <a:custGeom>
            <a:avLst/>
            <a:gdLst>
              <a:gd name="connsiteX0" fmla="*/ 1812471 w 1946885"/>
              <a:gd name="connsiteY0" fmla="*/ 0 h 1885950"/>
              <a:gd name="connsiteX1" fmla="*/ 1885950 w 1946885"/>
              <a:gd name="connsiteY1" fmla="*/ 881743 h 1885950"/>
              <a:gd name="connsiteX2" fmla="*/ 1036864 w 1946885"/>
              <a:gd name="connsiteY2" fmla="*/ 1232807 h 1885950"/>
              <a:gd name="connsiteX3" fmla="*/ 0 w 1946885"/>
              <a:gd name="connsiteY3" fmla="*/ 1885950 h 1885950"/>
            </a:gdLst>
            <a:ahLst/>
            <a:cxnLst>
              <a:cxn ang="0">
                <a:pos x="connsiteX0" y="connsiteY0"/>
              </a:cxn>
              <a:cxn ang="0">
                <a:pos x="connsiteX1" y="connsiteY1"/>
              </a:cxn>
              <a:cxn ang="0">
                <a:pos x="connsiteX2" y="connsiteY2"/>
              </a:cxn>
              <a:cxn ang="0">
                <a:pos x="connsiteX3" y="connsiteY3"/>
              </a:cxn>
            </a:cxnLst>
            <a:rect l="l" t="t" r="r" b="b"/>
            <a:pathLst>
              <a:path w="1946885" h="1885950">
                <a:moveTo>
                  <a:pt x="1812471" y="0"/>
                </a:moveTo>
                <a:cubicBezTo>
                  <a:pt x="1913844" y="338137"/>
                  <a:pt x="2015218" y="676275"/>
                  <a:pt x="1885950" y="881743"/>
                </a:cubicBezTo>
                <a:cubicBezTo>
                  <a:pt x="1756682" y="1087211"/>
                  <a:pt x="1351189" y="1065439"/>
                  <a:pt x="1036864" y="1232807"/>
                </a:cubicBezTo>
                <a:cubicBezTo>
                  <a:pt x="722539" y="1400175"/>
                  <a:pt x="34018" y="1770289"/>
                  <a:pt x="0" y="188595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TextBox 57"/>
          <p:cNvSpPr txBox="1"/>
          <p:nvPr/>
        </p:nvSpPr>
        <p:spPr>
          <a:xfrm rot="20587237">
            <a:off x="4783265" y="2982068"/>
            <a:ext cx="1155957" cy="200055"/>
          </a:xfrm>
          <a:prstGeom prst="rect">
            <a:avLst/>
          </a:prstGeom>
          <a:noFill/>
        </p:spPr>
        <p:txBody>
          <a:bodyPr wrap="none" lIns="0" tIns="0" rIns="0" bIns="0" rtlCol="0">
            <a:spAutoFit/>
          </a:bodyPr>
          <a:lstStyle/>
          <a:p>
            <a:r>
              <a:rPr lang="en-US" sz="1300" dirty="0" err="1"/>
              <a:t>WebHook</a:t>
            </a:r>
            <a:r>
              <a:rPr lang="en-US" sz="1300" dirty="0"/>
              <a:t> Push</a:t>
            </a:r>
            <a:endParaRPr lang="nl-NL" sz="1300" dirty="0" err="1"/>
          </a:p>
        </p:txBody>
      </p:sp>
      <p:cxnSp>
        <p:nvCxnSpPr>
          <p:cNvPr id="57" name="Straight Arrow Connector 56"/>
          <p:cNvCxnSpPr>
            <a:endCxn id="8" idx="0"/>
          </p:cNvCxnSpPr>
          <p:nvPr/>
        </p:nvCxnSpPr>
        <p:spPr>
          <a:xfrm flipH="1">
            <a:off x="3843572" y="3999435"/>
            <a:ext cx="8207" cy="182684"/>
          </a:xfrm>
          <a:prstGeom prst="straightConnector1">
            <a:avLst/>
          </a:pr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9" name="Freeform 58"/>
          <p:cNvSpPr/>
          <p:nvPr/>
        </p:nvSpPr>
        <p:spPr>
          <a:xfrm>
            <a:off x="3102429" y="1825840"/>
            <a:ext cx="3996311" cy="2588913"/>
          </a:xfrm>
          <a:custGeom>
            <a:avLst/>
            <a:gdLst>
              <a:gd name="connsiteX0" fmla="*/ 1069521 w 3996311"/>
              <a:gd name="connsiteY0" fmla="*/ 2378767 h 2588913"/>
              <a:gd name="connsiteX1" fmla="*/ 2686050 w 3996311"/>
              <a:gd name="connsiteY1" fmla="*/ 1799103 h 2588913"/>
              <a:gd name="connsiteX2" fmla="*/ 3633107 w 3996311"/>
              <a:gd name="connsiteY2" fmla="*/ 166246 h 2588913"/>
              <a:gd name="connsiteX3" fmla="*/ 3976007 w 3996311"/>
              <a:gd name="connsiteY3" fmla="*/ 223396 h 2588913"/>
              <a:gd name="connsiteX4" fmla="*/ 3102428 w 3996311"/>
              <a:gd name="connsiteY4" fmla="*/ 1660310 h 2588913"/>
              <a:gd name="connsiteX5" fmla="*/ 1061357 w 3996311"/>
              <a:gd name="connsiteY5" fmla="*/ 2517560 h 2588913"/>
              <a:gd name="connsiteX6" fmla="*/ 424542 w 3996311"/>
              <a:gd name="connsiteY6" fmla="*/ 2525724 h 2588913"/>
              <a:gd name="connsiteX7" fmla="*/ 0 w 3996311"/>
              <a:gd name="connsiteY7" fmla="*/ 2395096 h 2588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96311" h="2588913">
                <a:moveTo>
                  <a:pt x="1069521" y="2378767"/>
                </a:moveTo>
                <a:cubicBezTo>
                  <a:pt x="1664153" y="2273311"/>
                  <a:pt x="2258786" y="2167856"/>
                  <a:pt x="2686050" y="1799103"/>
                </a:cubicBezTo>
                <a:cubicBezTo>
                  <a:pt x="3113314" y="1430350"/>
                  <a:pt x="3418114" y="428864"/>
                  <a:pt x="3633107" y="166246"/>
                </a:cubicBezTo>
                <a:cubicBezTo>
                  <a:pt x="3848100" y="-96372"/>
                  <a:pt x="4064454" y="-25615"/>
                  <a:pt x="3976007" y="223396"/>
                </a:cubicBezTo>
                <a:cubicBezTo>
                  <a:pt x="3887561" y="472407"/>
                  <a:pt x="3588203" y="1277949"/>
                  <a:pt x="3102428" y="1660310"/>
                </a:cubicBezTo>
                <a:cubicBezTo>
                  <a:pt x="2616653" y="2042671"/>
                  <a:pt x="1507671" y="2373324"/>
                  <a:pt x="1061357" y="2517560"/>
                </a:cubicBezTo>
                <a:cubicBezTo>
                  <a:pt x="615043" y="2661796"/>
                  <a:pt x="601435" y="2546135"/>
                  <a:pt x="424542" y="2525724"/>
                </a:cubicBezTo>
                <a:cubicBezTo>
                  <a:pt x="247649" y="2505313"/>
                  <a:pt x="123824" y="2450204"/>
                  <a:pt x="0" y="239509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rot="20587237">
            <a:off x="4446846" y="4016976"/>
            <a:ext cx="2153654" cy="400110"/>
          </a:xfrm>
          <a:prstGeom prst="rect">
            <a:avLst/>
          </a:prstGeom>
          <a:noFill/>
        </p:spPr>
        <p:txBody>
          <a:bodyPr wrap="square" lIns="0" tIns="0" rIns="0" bIns="0" rtlCol="0">
            <a:spAutoFit/>
          </a:bodyPr>
          <a:lstStyle/>
          <a:p>
            <a:r>
              <a:rPr lang="en-US" sz="1300" dirty="0"/>
              <a:t>Fetch and Write updated JET Web Component Sources</a:t>
            </a:r>
            <a:endParaRPr lang="nl-NL" sz="1300" dirty="0" err="1"/>
          </a:p>
        </p:txBody>
      </p:sp>
      <p:sp>
        <p:nvSpPr>
          <p:cNvPr id="60" name="Oval 59"/>
          <p:cNvSpPr/>
          <p:nvPr/>
        </p:nvSpPr>
        <p:spPr>
          <a:xfrm>
            <a:off x="8134869" y="3291378"/>
            <a:ext cx="244929" cy="2644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a:t>
            </a:r>
            <a:endParaRPr lang="nl-NL" dirty="0"/>
          </a:p>
        </p:txBody>
      </p:sp>
      <p:sp>
        <p:nvSpPr>
          <p:cNvPr id="64" name="Oval 63"/>
          <p:cNvSpPr/>
          <p:nvPr/>
        </p:nvSpPr>
        <p:spPr>
          <a:xfrm>
            <a:off x="5820901" y="2365622"/>
            <a:ext cx="244929" cy="2644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2</a:t>
            </a:r>
            <a:endParaRPr lang="nl-NL" dirty="0"/>
          </a:p>
        </p:txBody>
      </p:sp>
      <p:sp>
        <p:nvSpPr>
          <p:cNvPr id="65" name="Oval 64"/>
          <p:cNvSpPr/>
          <p:nvPr/>
        </p:nvSpPr>
        <p:spPr>
          <a:xfrm>
            <a:off x="6282124" y="2554508"/>
            <a:ext cx="244929" cy="2644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3</a:t>
            </a:r>
            <a:endParaRPr lang="nl-NL" dirty="0"/>
          </a:p>
        </p:txBody>
      </p:sp>
      <p:sp>
        <p:nvSpPr>
          <p:cNvPr id="61" name="Freeform 60"/>
          <p:cNvSpPr/>
          <p:nvPr/>
        </p:nvSpPr>
        <p:spPr>
          <a:xfrm>
            <a:off x="2835265" y="2163536"/>
            <a:ext cx="928471" cy="2157161"/>
          </a:xfrm>
          <a:custGeom>
            <a:avLst/>
            <a:gdLst>
              <a:gd name="connsiteX0" fmla="*/ 928471 w 928471"/>
              <a:gd name="connsiteY0" fmla="*/ 0 h 2157161"/>
              <a:gd name="connsiteX1" fmla="*/ 152864 w 928471"/>
              <a:gd name="connsiteY1" fmla="*/ 195943 h 2157161"/>
              <a:gd name="connsiteX2" fmla="*/ 14071 w 928471"/>
              <a:gd name="connsiteY2" fmla="*/ 734785 h 2157161"/>
              <a:gd name="connsiteX3" fmla="*/ 22235 w 928471"/>
              <a:gd name="connsiteY3" fmla="*/ 2008414 h 2157161"/>
              <a:gd name="connsiteX4" fmla="*/ 169192 w 928471"/>
              <a:gd name="connsiteY4" fmla="*/ 1992085 h 2157161"/>
              <a:gd name="connsiteX5" fmla="*/ 87549 w 928471"/>
              <a:gd name="connsiteY5" fmla="*/ 759278 h 2157161"/>
              <a:gd name="connsiteX6" fmla="*/ 258999 w 928471"/>
              <a:gd name="connsiteY6" fmla="*/ 171450 h 2157161"/>
              <a:gd name="connsiteX7" fmla="*/ 683542 w 928471"/>
              <a:gd name="connsiteY7" fmla="*/ 277585 h 2157161"/>
              <a:gd name="connsiteX8" fmla="*/ 887649 w 928471"/>
              <a:gd name="connsiteY8" fmla="*/ 114300 h 21571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28471" h="2157161">
                <a:moveTo>
                  <a:pt x="928471" y="0"/>
                </a:moveTo>
                <a:cubicBezTo>
                  <a:pt x="616867" y="36739"/>
                  <a:pt x="305264" y="73479"/>
                  <a:pt x="152864" y="195943"/>
                </a:cubicBezTo>
                <a:cubicBezTo>
                  <a:pt x="464" y="318407"/>
                  <a:pt x="35842" y="432707"/>
                  <a:pt x="14071" y="734785"/>
                </a:cubicBezTo>
                <a:cubicBezTo>
                  <a:pt x="-7700" y="1036863"/>
                  <a:pt x="-3618" y="1798864"/>
                  <a:pt x="22235" y="2008414"/>
                </a:cubicBezTo>
                <a:cubicBezTo>
                  <a:pt x="48088" y="2217964"/>
                  <a:pt x="158306" y="2200274"/>
                  <a:pt x="169192" y="1992085"/>
                </a:cubicBezTo>
                <a:cubicBezTo>
                  <a:pt x="180078" y="1783896"/>
                  <a:pt x="72581" y="1062717"/>
                  <a:pt x="87549" y="759278"/>
                </a:cubicBezTo>
                <a:cubicBezTo>
                  <a:pt x="102517" y="455839"/>
                  <a:pt x="159667" y="251732"/>
                  <a:pt x="258999" y="171450"/>
                </a:cubicBezTo>
                <a:cubicBezTo>
                  <a:pt x="358331" y="91168"/>
                  <a:pt x="578767" y="287110"/>
                  <a:pt x="683542" y="277585"/>
                </a:cubicBezTo>
                <a:cubicBezTo>
                  <a:pt x="788317" y="268060"/>
                  <a:pt x="837983" y="191180"/>
                  <a:pt x="887649" y="1143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Oval 65"/>
          <p:cNvSpPr/>
          <p:nvPr/>
        </p:nvSpPr>
        <p:spPr>
          <a:xfrm>
            <a:off x="3370445" y="2290064"/>
            <a:ext cx="244929" cy="264444"/>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4</a:t>
            </a:r>
            <a:endParaRPr lang="nl-NL" dirty="0"/>
          </a:p>
        </p:txBody>
      </p:sp>
      <p:pic>
        <p:nvPicPr>
          <p:cNvPr id="63" name="Picture 62"/>
          <p:cNvPicPr>
            <a:picLocks noChangeAspect="1"/>
          </p:cNvPicPr>
          <p:nvPr/>
        </p:nvPicPr>
        <p:blipFill>
          <a:blip r:embed="rId9"/>
          <a:stretch>
            <a:fillRect/>
          </a:stretch>
        </p:blipFill>
        <p:spPr>
          <a:xfrm>
            <a:off x="6788439" y="4214317"/>
            <a:ext cx="931740" cy="457609"/>
          </a:xfrm>
          <a:prstGeom prst="rect">
            <a:avLst/>
          </a:prstGeom>
        </p:spPr>
      </p:pic>
      <p:sp>
        <p:nvSpPr>
          <p:cNvPr id="39" name="Rounded Rectangle 45">
            <a:extLst>
              <a:ext uri="{FF2B5EF4-FFF2-40B4-BE49-F238E27FC236}">
                <a16:creationId xmlns:a16="http://schemas.microsoft.com/office/drawing/2014/main" id="{F89DA9C5-CA4C-4EF1-93E8-A09DC931E97F}"/>
              </a:ext>
            </a:extLst>
          </p:cNvPr>
          <p:cNvSpPr/>
          <p:nvPr/>
        </p:nvSpPr>
        <p:spPr>
          <a:xfrm>
            <a:off x="6912539" y="572365"/>
            <a:ext cx="646543" cy="281693"/>
          </a:xfrm>
          <a:prstGeom prst="roundRect">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nl-NL">
              <a:solidFill>
                <a:schemeClr val="lt1"/>
              </a:solidFill>
            </a:endParaRPr>
          </a:p>
        </p:txBody>
      </p:sp>
      <p:sp>
        <p:nvSpPr>
          <p:cNvPr id="41" name="Rounded Rectangle 45">
            <a:extLst>
              <a:ext uri="{FF2B5EF4-FFF2-40B4-BE49-F238E27FC236}">
                <a16:creationId xmlns:a16="http://schemas.microsoft.com/office/drawing/2014/main" id="{079DE4DF-4D5D-4791-B9E6-5AD2A96ACE08}"/>
              </a:ext>
            </a:extLst>
          </p:cNvPr>
          <p:cNvSpPr/>
          <p:nvPr/>
        </p:nvSpPr>
        <p:spPr>
          <a:xfrm>
            <a:off x="3760624" y="2049138"/>
            <a:ext cx="646543" cy="281693"/>
          </a:xfrm>
          <a:prstGeom prst="roundRect">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nl-NL">
              <a:solidFill>
                <a:schemeClr val="lt1"/>
              </a:solidFill>
            </a:endParaRPr>
          </a:p>
        </p:txBody>
      </p:sp>
      <p:sp>
        <p:nvSpPr>
          <p:cNvPr id="43" name="Rounded Rectangle 25">
            <a:extLst>
              <a:ext uri="{FF2B5EF4-FFF2-40B4-BE49-F238E27FC236}">
                <a16:creationId xmlns:a16="http://schemas.microsoft.com/office/drawing/2014/main" id="{1C91A6B2-1A15-4FF4-A254-AF29AEF0FCDA}"/>
              </a:ext>
            </a:extLst>
          </p:cNvPr>
          <p:cNvSpPr/>
          <p:nvPr/>
        </p:nvSpPr>
        <p:spPr>
          <a:xfrm>
            <a:off x="2804095" y="4135664"/>
            <a:ext cx="263981" cy="135173"/>
          </a:xfrm>
          <a:prstGeom prst="roundRect">
            <a:avLst/>
          </a:prstGeom>
          <a:solidFill>
            <a:schemeClr val="accent4">
              <a:lumMod val="5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32189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0"/>
                                        </p:tgtEl>
                                        <p:attrNameLst>
                                          <p:attrName>style.visibility</p:attrName>
                                        </p:attrNameLst>
                                      </p:cBhvr>
                                      <p:to>
                                        <p:strVal val="visible"/>
                                      </p:to>
                                    </p:set>
                                  </p:childTnLst>
                                </p:cTn>
                              </p:par>
                              <p:par>
                                <p:cTn id="31" presetID="1" presetClass="entr" presetSubtype="0" fill="hold" grpId="0" nodeType="withEffect">
                                  <p:stCondLst>
                                    <p:cond delay="500"/>
                                  </p:stCondLst>
                                  <p:childTnLst>
                                    <p:set>
                                      <p:cBhvr>
                                        <p:cTn id="32" dur="1" fill="hold">
                                          <p:stCondLst>
                                            <p:cond delay="0"/>
                                          </p:stCondLst>
                                        </p:cTn>
                                        <p:tgtEl>
                                          <p:spTgt spid="3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5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6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par>
                                <p:cTn id="65" presetID="1" presetClass="entr" presetSubtype="0" fill="hold" grpId="0" nodeType="withEffect">
                                  <p:stCondLst>
                                    <p:cond delay="500"/>
                                  </p:stCondLst>
                                  <p:childTnLst>
                                    <p:set>
                                      <p:cBhvr>
                                        <p:cTn id="6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5" grpId="0" animBg="1"/>
      <p:bldP spid="37" grpId="0" animBg="1"/>
      <p:bldP spid="46" grpId="0" animBg="1"/>
      <p:bldP spid="47" grpId="0" animBg="1"/>
      <p:bldP spid="48" grpId="0"/>
      <p:bldP spid="54" grpId="0" animBg="1"/>
      <p:bldP spid="55" grpId="0" animBg="1"/>
      <p:bldP spid="58" grpId="0"/>
      <p:bldP spid="59" grpId="0" animBg="1"/>
      <p:bldP spid="62" grpId="0"/>
      <p:bldP spid="60" grpId="0" animBg="1"/>
      <p:bldP spid="64" grpId="0" animBg="1"/>
      <p:bldP spid="65" grpId="0" animBg="1"/>
      <p:bldP spid="61" grpId="0" animBg="1"/>
      <p:bldP spid="66" grpId="0" animBg="1"/>
      <p:bldP spid="39" grpId="0" animBg="1"/>
      <p:bldP spid="41" grpId="0" animBg="1"/>
      <p:bldP spid="43"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err="1"/>
              <a:t>WebHook</a:t>
            </a:r>
            <a:r>
              <a:rPr lang="en-US" dirty="0"/>
              <a:t> for GitHub Repo that contains sources for JET Web Component(s)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39</a:t>
            </a:fld>
            <a:endParaRPr lang="nl-NL"/>
          </a:p>
        </p:txBody>
      </p:sp>
      <p:pic>
        <p:nvPicPr>
          <p:cNvPr id="8" name="Picture 7"/>
          <p:cNvPicPr>
            <a:picLocks noChangeAspect="1"/>
          </p:cNvPicPr>
          <p:nvPr/>
        </p:nvPicPr>
        <p:blipFill>
          <a:blip r:embed="rId2"/>
          <a:stretch>
            <a:fillRect/>
          </a:stretch>
        </p:blipFill>
        <p:spPr>
          <a:xfrm>
            <a:off x="1597758" y="874479"/>
            <a:ext cx="5059028" cy="3841521"/>
          </a:xfrm>
          <a:prstGeom prst="rect">
            <a:avLst/>
          </a:prstGeom>
        </p:spPr>
      </p:pic>
    </p:spTree>
    <p:extLst>
      <p:ext uri="{BB962C8B-B14F-4D97-AF65-F5344CB8AC3E}">
        <p14:creationId xmlns:p14="http://schemas.microsoft.com/office/powerpoint/2010/main" val="16312000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C7618E3-AB0A-4300-8B8E-B8E57E9115F5}"/>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5A742C69-3995-4AEA-954A-60F5C3029309}"/>
              </a:ext>
            </a:extLst>
          </p:cNvPr>
          <p:cNvSpPr>
            <a:spLocks noGrp="1"/>
          </p:cNvSpPr>
          <p:nvPr>
            <p:ph idx="1"/>
          </p:nvPr>
        </p:nvSpPr>
        <p:spPr/>
        <p:txBody>
          <a:bodyPr/>
          <a:lstStyle/>
          <a:p>
            <a:r>
              <a:rPr lang="nl-NL" dirty="0" err="1"/>
              <a:t>Leveraging</a:t>
            </a:r>
            <a:r>
              <a:rPr lang="nl-NL" dirty="0"/>
              <a:t> JET Web </a:t>
            </a:r>
            <a:r>
              <a:rPr lang="nl-NL" dirty="0" err="1"/>
              <a:t>Components</a:t>
            </a:r>
            <a:r>
              <a:rPr lang="nl-NL" dirty="0"/>
              <a:t> (</a:t>
            </a:r>
            <a:r>
              <a:rPr lang="nl-NL" dirty="0" err="1"/>
              <a:t>fka</a:t>
            </a:r>
            <a:r>
              <a:rPr lang="nl-NL" dirty="0"/>
              <a:t> JET </a:t>
            </a:r>
            <a:r>
              <a:rPr lang="nl-NL" dirty="0" err="1"/>
              <a:t>Composite</a:t>
            </a:r>
            <a:r>
              <a:rPr lang="nl-NL" dirty="0"/>
              <a:t> </a:t>
            </a:r>
            <a:r>
              <a:rPr lang="nl-NL" dirty="0" err="1"/>
              <a:t>Components</a:t>
            </a:r>
            <a:r>
              <a:rPr lang="nl-NL" dirty="0"/>
              <a:t>)</a:t>
            </a:r>
          </a:p>
          <a:p>
            <a:r>
              <a:rPr lang="nl-NL" dirty="0" err="1"/>
              <a:t>Introducing</a:t>
            </a:r>
            <a:r>
              <a:rPr lang="nl-NL" dirty="0"/>
              <a:t> </a:t>
            </a:r>
            <a:r>
              <a:rPr lang="nl-NL" dirty="0" err="1"/>
              <a:t>the</a:t>
            </a:r>
            <a:r>
              <a:rPr lang="nl-NL" dirty="0"/>
              <a:t> JET </a:t>
            </a:r>
            <a:r>
              <a:rPr lang="nl-NL" dirty="0" err="1"/>
              <a:t>WebComponent</a:t>
            </a:r>
            <a:r>
              <a:rPr lang="nl-NL" dirty="0"/>
              <a:t> Manager</a:t>
            </a:r>
          </a:p>
          <a:p>
            <a:pPr lvl="1"/>
            <a:r>
              <a:rPr lang="nl-NL" dirty="0" err="1"/>
              <a:t>Automated</a:t>
            </a:r>
            <a:r>
              <a:rPr lang="nl-NL" dirty="0"/>
              <a:t> </a:t>
            </a:r>
            <a:r>
              <a:rPr lang="nl-NL" dirty="0" err="1"/>
              <a:t>injection</a:t>
            </a:r>
            <a:r>
              <a:rPr lang="nl-NL" dirty="0"/>
              <a:t> of </a:t>
            </a:r>
            <a:r>
              <a:rPr lang="nl-NL" dirty="0" err="1"/>
              <a:t>components</a:t>
            </a:r>
            <a:r>
              <a:rPr lang="nl-NL" dirty="0"/>
              <a:t> at design time </a:t>
            </a:r>
            <a:r>
              <a:rPr lang="nl-NL" dirty="0" err="1"/>
              <a:t>and</a:t>
            </a:r>
            <a:r>
              <a:rPr lang="nl-NL" dirty="0"/>
              <a:t> run time</a:t>
            </a:r>
          </a:p>
          <a:p>
            <a:r>
              <a:rPr lang="nl-NL" dirty="0"/>
              <a:t>JET </a:t>
            </a:r>
            <a:r>
              <a:rPr lang="nl-NL" dirty="0" err="1"/>
              <a:t>WebComponents</a:t>
            </a:r>
            <a:r>
              <a:rPr lang="nl-NL" dirty="0"/>
              <a:t> </a:t>
            </a:r>
            <a:r>
              <a:rPr lang="nl-NL" dirty="0" err="1"/>
              <a:t>and</a:t>
            </a:r>
            <a:r>
              <a:rPr lang="nl-NL" dirty="0"/>
              <a:t> Microservices</a:t>
            </a:r>
          </a:p>
          <a:p>
            <a:pPr lvl="1"/>
            <a:r>
              <a:rPr lang="nl-NL" dirty="0" err="1"/>
              <a:t>Decoupled</a:t>
            </a:r>
            <a:r>
              <a:rPr lang="nl-NL" dirty="0"/>
              <a:t> development </a:t>
            </a:r>
            <a:r>
              <a:rPr lang="nl-NL" dirty="0" err="1"/>
              <a:t>and</a:t>
            </a:r>
            <a:r>
              <a:rPr lang="nl-NL" dirty="0"/>
              <a:t> </a:t>
            </a:r>
            <a:r>
              <a:rPr lang="nl-NL" dirty="0" err="1"/>
              <a:t>Build</a:t>
            </a:r>
            <a:r>
              <a:rPr lang="nl-NL" dirty="0"/>
              <a:t> time or Run Time </a:t>
            </a:r>
            <a:r>
              <a:rPr lang="nl-NL" dirty="0" err="1"/>
              <a:t>composition</a:t>
            </a:r>
            <a:endParaRPr lang="nl-NL" dirty="0"/>
          </a:p>
          <a:p>
            <a:r>
              <a:rPr lang="nl-NL" dirty="0" err="1"/>
              <a:t>Creating</a:t>
            </a:r>
            <a:r>
              <a:rPr lang="nl-NL" dirty="0"/>
              <a:t> a JET </a:t>
            </a:r>
            <a:r>
              <a:rPr lang="nl-NL" dirty="0" err="1"/>
              <a:t>WebComponent</a:t>
            </a:r>
            <a:r>
              <a:rPr lang="nl-NL" dirty="0"/>
              <a:t> – </a:t>
            </a:r>
            <a:r>
              <a:rPr lang="nl-NL" dirty="0" err="1"/>
              <a:t>the</a:t>
            </a:r>
            <a:r>
              <a:rPr lang="nl-NL" dirty="0"/>
              <a:t> </a:t>
            </a:r>
            <a:r>
              <a:rPr lang="nl-NL" dirty="0" err="1"/>
              <a:t>InputCountry</a:t>
            </a:r>
            <a:r>
              <a:rPr lang="nl-NL" dirty="0"/>
              <a:t> component</a:t>
            </a:r>
          </a:p>
          <a:p>
            <a:r>
              <a:rPr lang="nl-NL" dirty="0" err="1"/>
              <a:t>Sharing</a:t>
            </a:r>
            <a:r>
              <a:rPr lang="nl-NL" dirty="0"/>
              <a:t> JET </a:t>
            </a:r>
            <a:r>
              <a:rPr lang="nl-NL" dirty="0" err="1"/>
              <a:t>WebComponents</a:t>
            </a:r>
            <a:endParaRPr lang="nl-NL" dirty="0"/>
          </a:p>
          <a:p>
            <a:pPr lvl="1"/>
            <a:r>
              <a:rPr lang="nl-NL" dirty="0"/>
              <a:t>Exchange</a:t>
            </a:r>
          </a:p>
          <a:p>
            <a:r>
              <a:rPr lang="nl-NL" dirty="0" err="1"/>
              <a:t>Use</a:t>
            </a:r>
            <a:r>
              <a:rPr lang="nl-NL" dirty="0"/>
              <a:t> JET </a:t>
            </a:r>
            <a:r>
              <a:rPr lang="nl-NL" dirty="0" err="1"/>
              <a:t>WebComponent</a:t>
            </a:r>
            <a:r>
              <a:rPr lang="nl-NL" dirty="0"/>
              <a:t> in Visual Builder Cloud</a:t>
            </a:r>
          </a:p>
          <a:p>
            <a:r>
              <a:rPr lang="nl-NL" dirty="0" err="1"/>
              <a:t>What’s</a:t>
            </a:r>
            <a:r>
              <a:rPr lang="nl-NL" dirty="0"/>
              <a:t> next?</a:t>
            </a:r>
          </a:p>
          <a:p>
            <a:pPr lvl="1"/>
            <a:endParaRPr lang="en-NL" dirty="0"/>
          </a:p>
        </p:txBody>
      </p:sp>
      <p:sp>
        <p:nvSpPr>
          <p:cNvPr id="3" name="Footer Placeholder 2">
            <a:extLst>
              <a:ext uri="{FF2B5EF4-FFF2-40B4-BE49-F238E27FC236}">
                <a16:creationId xmlns:a16="http://schemas.microsoft.com/office/drawing/2014/main" id="{7F808DF4-255E-42AD-9C9F-7B41EEF91E3A}"/>
              </a:ext>
            </a:extLst>
          </p:cNvPr>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a:extLst>
              <a:ext uri="{FF2B5EF4-FFF2-40B4-BE49-F238E27FC236}">
                <a16:creationId xmlns:a16="http://schemas.microsoft.com/office/drawing/2014/main" id="{A806AB43-53B3-4657-BA45-57EE3CC8C2BE}"/>
              </a:ext>
            </a:extLst>
          </p:cNvPr>
          <p:cNvSpPr>
            <a:spLocks noGrp="1"/>
          </p:cNvSpPr>
          <p:nvPr>
            <p:ph type="sldNum" sz="quarter" idx="12"/>
          </p:nvPr>
        </p:nvSpPr>
        <p:spPr/>
        <p:txBody>
          <a:bodyPr/>
          <a:lstStyle/>
          <a:p>
            <a:fld id="{14F1411D-0280-154F-AEAC-4C20B7AA46B2}" type="slidenum">
              <a:rPr lang="nl-NL" noProof="0" smtClean="0"/>
              <a:t>4</a:t>
            </a:fld>
            <a:endParaRPr lang="nl-NL" noProof="0" dirty="0"/>
          </a:p>
        </p:txBody>
      </p:sp>
    </p:spTree>
    <p:extLst>
      <p:ext uri="{BB962C8B-B14F-4D97-AF65-F5344CB8AC3E}">
        <p14:creationId xmlns:p14="http://schemas.microsoft.com/office/powerpoint/2010/main" val="8100229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Make change – and commit and push</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40</a:t>
            </a:fld>
            <a:endParaRPr lang="nl-NL"/>
          </a:p>
        </p:txBody>
      </p:sp>
      <p:pic>
        <p:nvPicPr>
          <p:cNvPr id="6" name="Picture 5"/>
          <p:cNvPicPr>
            <a:picLocks noChangeAspect="1"/>
          </p:cNvPicPr>
          <p:nvPr/>
        </p:nvPicPr>
        <p:blipFill>
          <a:blip r:embed="rId2"/>
          <a:stretch>
            <a:fillRect/>
          </a:stretch>
        </p:blipFill>
        <p:spPr>
          <a:xfrm>
            <a:off x="416377" y="792000"/>
            <a:ext cx="8508659" cy="3218112"/>
          </a:xfrm>
          <a:prstGeom prst="rect">
            <a:avLst/>
          </a:prstGeom>
        </p:spPr>
      </p:pic>
    </p:spTree>
    <p:extLst>
      <p:ext uri="{BB962C8B-B14F-4D97-AF65-F5344CB8AC3E}">
        <p14:creationId xmlns:p14="http://schemas.microsoft.com/office/powerpoint/2010/main" val="15675796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41</a:t>
            </a:fld>
            <a:endParaRPr lang="nl-NL"/>
          </a:p>
        </p:txBody>
      </p:sp>
      <p:pic>
        <p:nvPicPr>
          <p:cNvPr id="6" name="Picture 5"/>
          <p:cNvPicPr>
            <a:picLocks noChangeAspect="1"/>
          </p:cNvPicPr>
          <p:nvPr/>
        </p:nvPicPr>
        <p:blipFill>
          <a:blip r:embed="rId2"/>
          <a:stretch>
            <a:fillRect/>
          </a:stretch>
        </p:blipFill>
        <p:spPr>
          <a:xfrm>
            <a:off x="851411" y="373756"/>
            <a:ext cx="6361176" cy="4430810"/>
          </a:xfrm>
          <a:prstGeom prst="rect">
            <a:avLst/>
          </a:prstGeom>
        </p:spPr>
      </p:pic>
    </p:spTree>
    <p:extLst>
      <p:ext uri="{BB962C8B-B14F-4D97-AF65-F5344CB8AC3E}">
        <p14:creationId xmlns:p14="http://schemas.microsoft.com/office/powerpoint/2010/main" val="415855152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GitHub Push Event that was sent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pic>
        <p:nvPicPr>
          <p:cNvPr id="6" name="Picture 5"/>
          <p:cNvPicPr>
            <a:picLocks noChangeAspect="1"/>
          </p:cNvPicPr>
          <p:nvPr/>
        </p:nvPicPr>
        <p:blipFill>
          <a:blip r:embed="rId2"/>
          <a:stretch>
            <a:fillRect/>
          </a:stretch>
        </p:blipFill>
        <p:spPr>
          <a:xfrm>
            <a:off x="2403901" y="834818"/>
            <a:ext cx="3689800" cy="3982364"/>
          </a:xfrm>
          <a:prstGeom prst="rect">
            <a:avLst/>
          </a:prstGeom>
        </p:spPr>
      </p:pic>
    </p:spTree>
    <p:extLst>
      <p:ext uri="{BB962C8B-B14F-4D97-AF65-F5344CB8AC3E}">
        <p14:creationId xmlns:p14="http://schemas.microsoft.com/office/powerpoint/2010/main" val="38394250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WebHook</a:t>
            </a:r>
            <a:r>
              <a:rPr lang="en-US" dirty="0"/>
              <a:t> pushes event to Node application</a:t>
            </a:r>
            <a:endParaRPr lang="nl-NL" dirty="0"/>
          </a:p>
        </p:txBody>
      </p:sp>
      <p:sp>
        <p:nvSpPr>
          <p:cNvPr id="3" name="Content Placeholder 2"/>
          <p:cNvSpPr>
            <a:spLocks noGrp="1"/>
          </p:cNvSpPr>
          <p:nvPr>
            <p:ph idx="1"/>
          </p:nvPr>
        </p:nvSpPr>
        <p:spPr/>
        <p:txBody>
          <a:bodyPr/>
          <a:lstStyle/>
          <a:p>
            <a:r>
              <a:rPr lang="en-US" dirty="0"/>
              <a:t>Based on the info in the push event, it is decided that the input-country component should be refreshed</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6" name="Picture 5"/>
          <p:cNvPicPr>
            <a:picLocks noChangeAspect="1"/>
          </p:cNvPicPr>
          <p:nvPr/>
        </p:nvPicPr>
        <p:blipFill>
          <a:blip r:embed="rId2"/>
          <a:stretch>
            <a:fillRect/>
          </a:stretch>
        </p:blipFill>
        <p:spPr>
          <a:xfrm>
            <a:off x="82665" y="1533776"/>
            <a:ext cx="8977334" cy="3326224"/>
          </a:xfrm>
          <a:prstGeom prst="rect">
            <a:avLst/>
          </a:prstGeom>
        </p:spPr>
      </p:pic>
    </p:spTree>
    <p:extLst>
      <p:ext uri="{BB962C8B-B14F-4D97-AF65-F5344CB8AC3E}">
        <p14:creationId xmlns:p14="http://schemas.microsoft.com/office/powerpoint/2010/main" val="81448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After a browser refresh – the changes are now live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pic>
        <p:nvPicPr>
          <p:cNvPr id="6" name="Picture 5"/>
          <p:cNvPicPr>
            <a:picLocks noChangeAspect="1"/>
          </p:cNvPicPr>
          <p:nvPr/>
        </p:nvPicPr>
        <p:blipFill>
          <a:blip r:embed="rId2"/>
          <a:stretch>
            <a:fillRect/>
          </a:stretch>
        </p:blipFill>
        <p:spPr>
          <a:xfrm>
            <a:off x="152526" y="1013835"/>
            <a:ext cx="8715525" cy="3846165"/>
          </a:xfrm>
          <a:prstGeom prst="rect">
            <a:avLst/>
          </a:prstGeom>
        </p:spPr>
      </p:pic>
    </p:spTree>
    <p:extLst>
      <p:ext uri="{BB962C8B-B14F-4D97-AF65-F5344CB8AC3E}">
        <p14:creationId xmlns:p14="http://schemas.microsoft.com/office/powerpoint/2010/main" val="1464091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68A596-041C-405C-B2EF-7CF5F60C45FA}"/>
              </a:ext>
            </a:extLst>
          </p:cNvPr>
          <p:cNvSpPr>
            <a:spLocks noGrp="1"/>
          </p:cNvSpPr>
          <p:nvPr>
            <p:ph type="title"/>
          </p:nvPr>
        </p:nvSpPr>
        <p:spPr/>
        <p:txBody>
          <a:bodyPr/>
          <a:lstStyle/>
          <a:p>
            <a:r>
              <a:rPr lang="nl-NL" dirty="0"/>
              <a:t>JWCM </a:t>
            </a:r>
            <a:r>
              <a:rPr lang="nl-NL" dirty="0" err="1"/>
              <a:t>and</a:t>
            </a:r>
            <a:r>
              <a:rPr lang="nl-NL" dirty="0"/>
              <a:t> Docker Container for JET </a:t>
            </a:r>
            <a:r>
              <a:rPr lang="nl-NL" dirty="0" err="1"/>
              <a:t>with</a:t>
            </a:r>
            <a:r>
              <a:rPr lang="nl-NL" dirty="0"/>
              <a:t> live </a:t>
            </a:r>
            <a:r>
              <a:rPr lang="nl-NL" dirty="0" err="1"/>
              <a:t>reload</a:t>
            </a:r>
            <a:endParaRPr lang="en-NL" dirty="0"/>
          </a:p>
        </p:txBody>
      </p:sp>
      <p:sp>
        <p:nvSpPr>
          <p:cNvPr id="3" name="Content Placeholder 2">
            <a:extLst>
              <a:ext uri="{FF2B5EF4-FFF2-40B4-BE49-F238E27FC236}">
                <a16:creationId xmlns:a16="http://schemas.microsoft.com/office/drawing/2014/main" id="{CF4FFE94-7C26-4BCE-B1DA-C1A0ADD2AE1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637DC3E-95B2-41FF-8A25-193C7307BB64}"/>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93F6014C-C267-401F-A112-82C4303D97DB}"/>
              </a:ext>
            </a:extLst>
          </p:cNvPr>
          <p:cNvSpPr>
            <a:spLocks noGrp="1"/>
          </p:cNvSpPr>
          <p:nvPr>
            <p:ph type="sldNum" sz="quarter" idx="12"/>
          </p:nvPr>
        </p:nvSpPr>
        <p:spPr/>
        <p:txBody>
          <a:bodyPr/>
          <a:lstStyle/>
          <a:p>
            <a:fld id="{14F1411D-0280-154F-AEAC-4C20B7AA46B2}" type="slidenum">
              <a:rPr lang="nl-NL" smtClean="0"/>
              <a:t>45</a:t>
            </a:fld>
            <a:endParaRPr lang="nl-NL"/>
          </a:p>
        </p:txBody>
      </p:sp>
      <p:pic>
        <p:nvPicPr>
          <p:cNvPr id="6" name="Picture 5">
            <a:hlinkClick r:id="rId2"/>
            <a:extLst>
              <a:ext uri="{FF2B5EF4-FFF2-40B4-BE49-F238E27FC236}">
                <a16:creationId xmlns:a16="http://schemas.microsoft.com/office/drawing/2014/main" id="{BDF74D81-F5EA-48D2-BB5B-DBDD5DF12531}"/>
              </a:ext>
            </a:extLst>
          </p:cNvPr>
          <p:cNvPicPr>
            <a:picLocks noChangeAspect="1"/>
          </p:cNvPicPr>
          <p:nvPr/>
        </p:nvPicPr>
        <p:blipFill>
          <a:blip r:embed="rId3"/>
          <a:stretch>
            <a:fillRect/>
          </a:stretch>
        </p:blipFill>
        <p:spPr>
          <a:xfrm>
            <a:off x="720003" y="695332"/>
            <a:ext cx="6543843" cy="4020668"/>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000DA271-F6EB-4EAD-B493-DFF8ABCD235E}"/>
              </a:ext>
            </a:extLst>
          </p:cNvPr>
          <p:cNvSpPr txBox="1"/>
          <p:nvPr/>
        </p:nvSpPr>
        <p:spPr>
          <a:xfrm>
            <a:off x="720003" y="4798687"/>
            <a:ext cx="4309321" cy="184666"/>
          </a:xfrm>
          <a:prstGeom prst="rect">
            <a:avLst/>
          </a:prstGeom>
          <a:noFill/>
        </p:spPr>
        <p:txBody>
          <a:bodyPr wrap="none" lIns="0" tIns="0" rIns="0" bIns="0" rtlCol="0">
            <a:spAutoFit/>
          </a:bodyPr>
          <a:lstStyle/>
          <a:p>
            <a:r>
              <a:rPr lang="nl-NL" sz="1200" i="1" dirty="0"/>
              <a:t>https://github.com/lucasjellema/docker-oracle-jet-run-live-reload</a:t>
            </a:r>
            <a:endParaRPr lang="en-NL" sz="1200" i="1" dirty="0" err="1"/>
          </a:p>
        </p:txBody>
      </p:sp>
    </p:spTree>
    <p:extLst>
      <p:ext uri="{BB962C8B-B14F-4D97-AF65-F5344CB8AC3E}">
        <p14:creationId xmlns:p14="http://schemas.microsoft.com/office/powerpoint/2010/main" val="1541629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EA60CC-BFF1-437E-B280-A160B77EC556}"/>
              </a:ext>
            </a:extLst>
          </p:cNvPr>
          <p:cNvSpPr>
            <a:spLocks noGrp="1"/>
          </p:cNvSpPr>
          <p:nvPr>
            <p:ph type="title"/>
          </p:nvPr>
        </p:nvSpPr>
        <p:spPr/>
        <p:txBody>
          <a:bodyPr/>
          <a:lstStyle/>
          <a:p>
            <a:r>
              <a:rPr lang="nl-NL" dirty="0"/>
              <a:t>JET </a:t>
            </a:r>
            <a:r>
              <a:rPr lang="nl-NL" dirty="0" err="1"/>
              <a:t>WebComponents</a:t>
            </a:r>
            <a:r>
              <a:rPr lang="nl-NL" dirty="0"/>
              <a:t> </a:t>
            </a:r>
            <a:br>
              <a:rPr lang="nl-NL" dirty="0"/>
            </a:br>
            <a:r>
              <a:rPr lang="nl-NL" dirty="0" err="1"/>
              <a:t>and</a:t>
            </a:r>
            <a:r>
              <a:rPr lang="nl-NL" dirty="0"/>
              <a:t> Microservices Architecture</a:t>
            </a:r>
            <a:br>
              <a:rPr lang="nl-NL" dirty="0"/>
            </a:br>
            <a:br>
              <a:rPr lang="nl-NL" dirty="0"/>
            </a:br>
            <a:r>
              <a:rPr lang="nl-NL" dirty="0"/>
              <a:t>- </a:t>
            </a:r>
            <a:r>
              <a:rPr lang="nl-NL" dirty="0" err="1"/>
              <a:t>decoupled</a:t>
            </a:r>
            <a:r>
              <a:rPr lang="nl-NL" dirty="0"/>
              <a:t> development, </a:t>
            </a:r>
            <a:r>
              <a:rPr lang="nl-NL" dirty="0" err="1"/>
              <a:t>composing</a:t>
            </a:r>
            <a:r>
              <a:rPr lang="nl-NL" dirty="0"/>
              <a:t> at </a:t>
            </a:r>
            <a:r>
              <a:rPr lang="nl-NL" dirty="0" err="1"/>
              <a:t>build</a:t>
            </a:r>
            <a:r>
              <a:rPr lang="nl-NL" dirty="0"/>
              <a:t>, </a:t>
            </a:r>
            <a:r>
              <a:rPr lang="nl-NL" dirty="0" err="1"/>
              <a:t>deploy</a:t>
            </a:r>
            <a:r>
              <a:rPr lang="nl-NL" dirty="0"/>
              <a:t> or even </a:t>
            </a:r>
            <a:r>
              <a:rPr lang="nl-NL" dirty="0" err="1"/>
              <a:t>runtime</a:t>
            </a:r>
            <a:endParaRPr lang="en-NL" dirty="0"/>
          </a:p>
        </p:txBody>
      </p:sp>
      <p:sp>
        <p:nvSpPr>
          <p:cNvPr id="4" name="Footer Placeholder 3">
            <a:extLst>
              <a:ext uri="{FF2B5EF4-FFF2-40B4-BE49-F238E27FC236}">
                <a16:creationId xmlns:a16="http://schemas.microsoft.com/office/drawing/2014/main" id="{EF36C8C2-118F-4AD0-9E8E-24BF7EBDEEF2}"/>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728069B9-7D94-4078-9101-D75254311686}"/>
              </a:ext>
            </a:extLst>
          </p:cNvPr>
          <p:cNvSpPr>
            <a:spLocks noGrp="1"/>
          </p:cNvSpPr>
          <p:nvPr>
            <p:ph type="sldNum" sz="quarter" idx="12"/>
          </p:nvPr>
        </p:nvSpPr>
        <p:spPr/>
        <p:txBody>
          <a:bodyPr/>
          <a:lstStyle/>
          <a:p>
            <a:fld id="{14F1411D-0280-154F-AEAC-4C20B7AA46B2}" type="slidenum">
              <a:rPr lang="nl-NL" smtClean="0"/>
              <a:t>46</a:t>
            </a:fld>
            <a:endParaRPr lang="nl-NL"/>
          </a:p>
        </p:txBody>
      </p:sp>
    </p:spTree>
    <p:extLst>
      <p:ext uri="{BB962C8B-B14F-4D97-AF65-F5344CB8AC3E}">
        <p14:creationId xmlns:p14="http://schemas.microsoft.com/office/powerpoint/2010/main" val="27535021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1A18A2-4430-4ED3-B0E3-362C2B728897}"/>
              </a:ext>
            </a:extLst>
          </p:cNvPr>
          <p:cNvSpPr>
            <a:spLocks noGrp="1"/>
          </p:cNvSpPr>
          <p:nvPr>
            <p:ph type="title"/>
          </p:nvPr>
        </p:nvSpPr>
        <p:spPr/>
        <p:txBody>
          <a:bodyPr/>
          <a:lstStyle/>
          <a:p>
            <a:r>
              <a:rPr lang="nl-NL" dirty="0"/>
              <a:t>Microservices </a:t>
            </a:r>
            <a:r>
              <a:rPr lang="nl-NL" dirty="0" err="1"/>
              <a:t>style</a:t>
            </a:r>
            <a:r>
              <a:rPr lang="nl-NL" dirty="0"/>
              <a:t> </a:t>
            </a:r>
            <a:endParaRPr lang="en-NL" dirty="0"/>
          </a:p>
        </p:txBody>
      </p:sp>
      <p:sp>
        <p:nvSpPr>
          <p:cNvPr id="6" name="Content Placeholder 5">
            <a:extLst>
              <a:ext uri="{FF2B5EF4-FFF2-40B4-BE49-F238E27FC236}">
                <a16:creationId xmlns:a16="http://schemas.microsoft.com/office/drawing/2014/main" id="{9F36E87D-ADBE-4788-98F4-1671D2E64923}"/>
              </a:ext>
            </a:extLst>
          </p:cNvPr>
          <p:cNvSpPr>
            <a:spLocks noGrp="1"/>
          </p:cNvSpPr>
          <p:nvPr>
            <p:ph idx="1"/>
          </p:nvPr>
        </p:nvSpPr>
        <p:spPr>
          <a:xfrm>
            <a:off x="720003" y="936000"/>
            <a:ext cx="7559997" cy="3780000"/>
          </a:xfrm>
        </p:spPr>
        <p:txBody>
          <a:bodyPr/>
          <a:lstStyle/>
          <a:p>
            <a:r>
              <a:rPr lang="nl-NL" dirty="0"/>
              <a:t>Agile </a:t>
            </a:r>
            <a:r>
              <a:rPr lang="nl-NL" dirty="0" err="1"/>
              <a:t>DevOps</a:t>
            </a:r>
            <a:r>
              <a:rPr lang="nl-NL" dirty="0"/>
              <a:t>: </a:t>
            </a:r>
            <a:r>
              <a:rPr lang="nl-NL" dirty="0" err="1"/>
              <a:t>flexible</a:t>
            </a:r>
            <a:r>
              <a:rPr lang="nl-NL" dirty="0"/>
              <a:t>, </a:t>
            </a:r>
            <a:r>
              <a:rPr lang="nl-NL" dirty="0" err="1"/>
              <a:t>fast</a:t>
            </a:r>
            <a:r>
              <a:rPr lang="nl-NL" dirty="0"/>
              <a:t>, low effort, low risk, </a:t>
            </a:r>
            <a:r>
              <a:rPr lang="nl-NL" dirty="0" err="1"/>
              <a:t>quick</a:t>
            </a:r>
            <a:r>
              <a:rPr lang="nl-NL" dirty="0"/>
              <a:t> </a:t>
            </a:r>
            <a:r>
              <a:rPr lang="nl-NL" dirty="0" err="1"/>
              <a:t>roll</a:t>
            </a:r>
            <a:r>
              <a:rPr lang="nl-NL" dirty="0"/>
              <a:t> out</a:t>
            </a:r>
          </a:p>
          <a:p>
            <a:r>
              <a:rPr lang="nl-NL" dirty="0" err="1"/>
              <a:t>Breaking</a:t>
            </a:r>
            <a:r>
              <a:rPr lang="nl-NL" dirty="0"/>
              <a:t> product </a:t>
            </a:r>
            <a:r>
              <a:rPr lang="nl-NL" dirty="0" err="1"/>
              <a:t>into</a:t>
            </a:r>
            <a:r>
              <a:rPr lang="nl-NL" dirty="0"/>
              <a:t> small (</a:t>
            </a:r>
            <a:r>
              <a:rPr lang="nl-NL" dirty="0" err="1"/>
              <a:t>not</a:t>
            </a:r>
            <a:r>
              <a:rPr lang="nl-NL" dirty="0"/>
              <a:t> </a:t>
            </a:r>
            <a:r>
              <a:rPr lang="nl-NL" dirty="0" err="1"/>
              <a:t>too</a:t>
            </a:r>
            <a:r>
              <a:rPr lang="nl-NL" dirty="0"/>
              <a:t> complex) pieces – </a:t>
            </a:r>
            <a:r>
              <a:rPr lang="nl-NL" dirty="0" err="1"/>
              <a:t>each</a:t>
            </a:r>
            <a:r>
              <a:rPr lang="nl-NL" dirty="0"/>
              <a:t> </a:t>
            </a:r>
            <a:r>
              <a:rPr lang="nl-NL" dirty="0" err="1"/>
              <a:t>owned</a:t>
            </a:r>
            <a:r>
              <a:rPr lang="nl-NL" dirty="0"/>
              <a:t> </a:t>
            </a:r>
            <a:r>
              <a:rPr lang="nl-NL" dirty="0" err="1"/>
              <a:t>by</a:t>
            </a:r>
            <a:r>
              <a:rPr lang="nl-NL" dirty="0"/>
              <a:t> a </a:t>
            </a:r>
            <a:r>
              <a:rPr lang="nl-NL" dirty="0" err="1"/>
              <a:t>DevOps</a:t>
            </a:r>
            <a:r>
              <a:rPr lang="nl-NL" dirty="0"/>
              <a:t> Team</a:t>
            </a:r>
          </a:p>
          <a:p>
            <a:pPr lvl="1"/>
            <a:r>
              <a:rPr lang="nl-NL" dirty="0" err="1"/>
              <a:t>Stand-alone</a:t>
            </a:r>
            <a:r>
              <a:rPr lang="nl-NL" dirty="0"/>
              <a:t>, independent, </a:t>
            </a:r>
            <a:r>
              <a:rPr lang="nl-NL" dirty="0" err="1"/>
              <a:t>encapsulated</a:t>
            </a:r>
            <a:endParaRPr lang="nl-NL" dirty="0"/>
          </a:p>
          <a:p>
            <a:pPr lvl="1"/>
            <a:r>
              <a:rPr lang="nl-NL" dirty="0"/>
              <a:t>Well </a:t>
            </a:r>
            <a:r>
              <a:rPr lang="nl-NL" dirty="0" err="1"/>
              <a:t>defined</a:t>
            </a:r>
            <a:r>
              <a:rPr lang="nl-NL" dirty="0"/>
              <a:t> interfaces for </a:t>
            </a:r>
            <a:r>
              <a:rPr lang="nl-NL" dirty="0" err="1"/>
              <a:t>controlled</a:t>
            </a:r>
            <a:r>
              <a:rPr lang="nl-NL" dirty="0"/>
              <a:t> </a:t>
            </a:r>
            <a:r>
              <a:rPr lang="nl-NL" dirty="0" err="1"/>
              <a:t>interactions</a:t>
            </a:r>
            <a:r>
              <a:rPr lang="nl-NL" dirty="0"/>
              <a:t> – </a:t>
            </a:r>
            <a:br>
              <a:rPr lang="nl-NL" dirty="0"/>
            </a:br>
            <a:r>
              <a:rPr lang="nl-NL" dirty="0" err="1"/>
              <a:t>preferably</a:t>
            </a:r>
            <a:r>
              <a:rPr lang="nl-NL" dirty="0"/>
              <a:t> </a:t>
            </a:r>
            <a:r>
              <a:rPr lang="nl-NL" dirty="0" err="1"/>
              <a:t>asynchronous</a:t>
            </a:r>
            <a:r>
              <a:rPr lang="nl-NL" dirty="0"/>
              <a:t> (event </a:t>
            </a:r>
            <a:r>
              <a:rPr lang="nl-NL" dirty="0" err="1"/>
              <a:t>based</a:t>
            </a:r>
            <a:r>
              <a:rPr lang="nl-NL" dirty="0"/>
              <a:t>)</a:t>
            </a:r>
            <a:br>
              <a:rPr lang="nl-NL" dirty="0"/>
            </a:br>
            <a:endParaRPr lang="nl-NL" dirty="0"/>
          </a:p>
          <a:p>
            <a:r>
              <a:rPr lang="nl-NL" dirty="0" err="1"/>
              <a:t>What</a:t>
            </a:r>
            <a:r>
              <a:rPr lang="nl-NL" dirty="0"/>
              <a:t> </a:t>
            </a:r>
            <a:r>
              <a:rPr lang="nl-NL" dirty="0" err="1"/>
              <a:t>about</a:t>
            </a:r>
            <a:r>
              <a:rPr lang="nl-NL" dirty="0"/>
              <a:t> </a:t>
            </a:r>
            <a:r>
              <a:rPr lang="nl-NL" dirty="0" err="1"/>
              <a:t>the</a:t>
            </a:r>
            <a:r>
              <a:rPr lang="nl-NL" dirty="0"/>
              <a:t> User Interface?</a:t>
            </a:r>
          </a:p>
          <a:p>
            <a:r>
              <a:rPr lang="nl-NL" dirty="0" err="1"/>
              <a:t>When</a:t>
            </a:r>
            <a:r>
              <a:rPr lang="nl-NL" dirty="0"/>
              <a:t> put </a:t>
            </a:r>
            <a:r>
              <a:rPr lang="nl-NL" dirty="0" err="1"/>
              <a:t>before</a:t>
            </a:r>
            <a:r>
              <a:rPr lang="nl-NL" dirty="0"/>
              <a:t> end-users:</a:t>
            </a:r>
            <a:br>
              <a:rPr lang="nl-NL" dirty="0"/>
            </a:br>
            <a:r>
              <a:rPr lang="nl-NL" dirty="0" err="1"/>
              <a:t>all</a:t>
            </a:r>
            <a:r>
              <a:rPr lang="nl-NL" dirty="0"/>
              <a:t> </a:t>
            </a:r>
            <a:r>
              <a:rPr lang="nl-NL" dirty="0" err="1"/>
              <a:t>UIs</a:t>
            </a:r>
            <a:r>
              <a:rPr lang="nl-NL" dirty="0"/>
              <a:t> </a:t>
            </a:r>
            <a:r>
              <a:rPr lang="nl-NL" dirty="0" err="1"/>
              <a:t>should</a:t>
            </a:r>
            <a:r>
              <a:rPr lang="nl-NL" dirty="0"/>
              <a:t> </a:t>
            </a:r>
            <a:r>
              <a:rPr lang="nl-NL" dirty="0" err="1"/>
              <a:t>be</a:t>
            </a:r>
            <a:r>
              <a:rPr lang="nl-NL" dirty="0"/>
              <a:t> </a:t>
            </a:r>
            <a:r>
              <a:rPr lang="nl-NL" dirty="0" err="1"/>
              <a:t>fused</a:t>
            </a:r>
            <a:r>
              <a:rPr lang="nl-NL" dirty="0"/>
              <a:t> </a:t>
            </a:r>
            <a:r>
              <a:rPr lang="nl-NL" dirty="0" err="1"/>
              <a:t>into</a:t>
            </a:r>
            <a:r>
              <a:rPr lang="nl-NL" dirty="0"/>
              <a:t> </a:t>
            </a:r>
            <a:r>
              <a:rPr lang="nl-NL" dirty="0" err="1"/>
              <a:t>one</a:t>
            </a:r>
            <a:r>
              <a:rPr lang="nl-NL" dirty="0"/>
              <a:t> UX</a:t>
            </a:r>
          </a:p>
          <a:p>
            <a:pPr lvl="1"/>
            <a:r>
              <a:rPr lang="nl-NL" dirty="0"/>
              <a:t>How/</a:t>
            </a:r>
            <a:r>
              <a:rPr lang="nl-NL" dirty="0" err="1"/>
              <a:t>when</a:t>
            </a:r>
            <a:r>
              <a:rPr lang="nl-NL" dirty="0"/>
              <a:t>? </a:t>
            </a:r>
            <a:r>
              <a:rPr lang="nl-NL" dirty="0" err="1"/>
              <a:t>Develop</a:t>
            </a:r>
            <a:r>
              <a:rPr lang="nl-NL" dirty="0"/>
              <a:t> as </a:t>
            </a:r>
            <a:r>
              <a:rPr lang="nl-NL" dirty="0" err="1"/>
              <a:t>one</a:t>
            </a:r>
            <a:r>
              <a:rPr lang="nl-NL" dirty="0"/>
              <a:t>?</a:t>
            </a:r>
          </a:p>
          <a:p>
            <a:pPr lvl="1"/>
            <a:r>
              <a:rPr lang="nl-NL" dirty="0" err="1"/>
              <a:t>Merge</a:t>
            </a:r>
            <a:r>
              <a:rPr lang="nl-NL" dirty="0"/>
              <a:t> at design | </a:t>
            </a:r>
            <a:r>
              <a:rPr lang="nl-NL" dirty="0" err="1"/>
              <a:t>build</a:t>
            </a:r>
            <a:r>
              <a:rPr lang="nl-NL" dirty="0"/>
              <a:t> | </a:t>
            </a:r>
            <a:r>
              <a:rPr lang="nl-NL" dirty="0" err="1"/>
              <a:t>deploy</a:t>
            </a:r>
            <a:r>
              <a:rPr lang="nl-NL" dirty="0"/>
              <a:t> | run time?</a:t>
            </a:r>
          </a:p>
          <a:p>
            <a:endParaRPr lang="en-NL" dirty="0"/>
          </a:p>
        </p:txBody>
      </p:sp>
      <p:sp>
        <p:nvSpPr>
          <p:cNvPr id="3" name="Footer Placeholder 2">
            <a:extLst>
              <a:ext uri="{FF2B5EF4-FFF2-40B4-BE49-F238E27FC236}">
                <a16:creationId xmlns:a16="http://schemas.microsoft.com/office/drawing/2014/main" id="{DBC973BB-61BE-4CB7-B03B-48DDC615F20B}"/>
              </a:ext>
            </a:extLst>
          </p:cNvPr>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a:extLst>
              <a:ext uri="{FF2B5EF4-FFF2-40B4-BE49-F238E27FC236}">
                <a16:creationId xmlns:a16="http://schemas.microsoft.com/office/drawing/2014/main" id="{DD09165E-35F2-4617-BBC1-99DBF59187C4}"/>
              </a:ext>
            </a:extLst>
          </p:cNvPr>
          <p:cNvSpPr>
            <a:spLocks noGrp="1"/>
          </p:cNvSpPr>
          <p:nvPr>
            <p:ph type="sldNum" sz="quarter" idx="12"/>
          </p:nvPr>
        </p:nvSpPr>
        <p:spPr/>
        <p:txBody>
          <a:bodyPr/>
          <a:lstStyle/>
          <a:p>
            <a:fld id="{14F1411D-0280-154F-AEAC-4C20B7AA46B2}" type="slidenum">
              <a:rPr lang="nl-NL" noProof="0" smtClean="0"/>
              <a:t>47</a:t>
            </a:fld>
            <a:endParaRPr lang="nl-NL" noProof="0" dirty="0"/>
          </a:p>
        </p:txBody>
      </p:sp>
      <p:pic>
        <p:nvPicPr>
          <p:cNvPr id="2052" name="Picture 4" descr="Image result for microservices">
            <a:extLst>
              <a:ext uri="{FF2B5EF4-FFF2-40B4-BE49-F238E27FC236}">
                <a16:creationId xmlns:a16="http://schemas.microsoft.com/office/drawing/2014/main" id="{95D6286C-878E-46BC-A25E-AF5A7662D5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9620" y="2088272"/>
            <a:ext cx="3763879" cy="21192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784159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Microservices Architecture - User Interface</a:t>
            </a:r>
            <a:endParaRPr lang="nl-NL" dirty="0"/>
          </a:p>
        </p:txBody>
      </p:sp>
      <p:sp>
        <p:nvSpPr>
          <p:cNvPr id="3" name="Content Placeholder 2"/>
          <p:cNvSpPr>
            <a:spLocks noGrp="1"/>
          </p:cNvSpPr>
          <p:nvPr>
            <p:ph idx="1"/>
          </p:nvPr>
        </p:nvSpPr>
        <p:spPr/>
        <p:txBody>
          <a:bodyPr>
            <a:normAutofit/>
          </a:bodyPr>
          <a:lstStyle/>
          <a:p>
            <a:r>
              <a:rPr lang="en-US" dirty="0"/>
              <a:t>Is UI part of </a:t>
            </a:r>
            <a:r>
              <a:rPr lang="en-US" dirty="0" err="1"/>
              <a:t>Microservice</a:t>
            </a:r>
            <a:r>
              <a:rPr lang="en-US" dirty="0"/>
              <a:t>?</a:t>
            </a:r>
          </a:p>
          <a:p>
            <a:endParaRPr lang="nl-NL" dirty="0"/>
          </a:p>
        </p:txBody>
      </p:sp>
      <p:pic>
        <p:nvPicPr>
          <p:cNvPr id="5" name="Picture 4"/>
          <p:cNvPicPr>
            <a:picLocks noChangeAspect="1"/>
          </p:cNvPicPr>
          <p:nvPr/>
        </p:nvPicPr>
        <p:blipFill>
          <a:blip r:embed="rId3"/>
          <a:stretch>
            <a:fillRect/>
          </a:stretch>
        </p:blipFill>
        <p:spPr>
          <a:xfrm>
            <a:off x="4285221" y="2617572"/>
            <a:ext cx="4810427" cy="2262228"/>
          </a:xfrm>
          <a:prstGeom prst="rect">
            <a:avLst/>
          </a:prstGeom>
        </p:spPr>
      </p:pic>
      <p:pic>
        <p:nvPicPr>
          <p:cNvPr id="4" name="Picture 3"/>
          <p:cNvPicPr>
            <a:picLocks noChangeAspect="1"/>
          </p:cNvPicPr>
          <p:nvPr/>
        </p:nvPicPr>
        <p:blipFill>
          <a:blip r:embed="rId4"/>
          <a:stretch>
            <a:fillRect/>
          </a:stretch>
        </p:blipFill>
        <p:spPr>
          <a:xfrm>
            <a:off x="111590" y="1268016"/>
            <a:ext cx="4564241" cy="2372374"/>
          </a:xfrm>
          <a:prstGeom prst="rect">
            <a:avLst/>
          </a:prstGeom>
        </p:spPr>
      </p:pic>
      <p:sp>
        <p:nvSpPr>
          <p:cNvPr id="6" name="TextBox 5"/>
          <p:cNvSpPr txBox="1"/>
          <p:nvPr/>
        </p:nvSpPr>
        <p:spPr>
          <a:xfrm>
            <a:off x="5108027" y="1592318"/>
            <a:ext cx="1316421" cy="646331"/>
          </a:xfrm>
          <a:prstGeom prst="rect">
            <a:avLst/>
          </a:prstGeom>
          <a:noFill/>
        </p:spPr>
        <p:txBody>
          <a:bodyPr wrap="square" rtlCol="0">
            <a:spAutoFit/>
          </a:bodyPr>
          <a:lstStyle/>
          <a:p>
            <a:r>
              <a:rPr lang="pt-PT" sz="3600" dirty="0"/>
              <a:t>VS.</a:t>
            </a:r>
            <a:endParaRPr lang="en-US" sz="3600" dirty="0"/>
          </a:p>
        </p:txBody>
      </p:sp>
      <p:sp>
        <p:nvSpPr>
          <p:cNvPr id="7" name="Footer Placeholder 6">
            <a:extLst>
              <a:ext uri="{FF2B5EF4-FFF2-40B4-BE49-F238E27FC236}">
                <a16:creationId xmlns:a16="http://schemas.microsoft.com/office/drawing/2014/main" id="{2E130AA5-4E1A-4E00-92D6-18C571D963D9}"/>
              </a:ext>
            </a:extLst>
          </p:cNvPr>
          <p:cNvSpPr>
            <a:spLocks noGrp="1"/>
          </p:cNvSpPr>
          <p:nvPr>
            <p:ph type="ftr" sz="quarter" idx="11"/>
          </p:nvPr>
        </p:nvSpPr>
        <p:spPr/>
        <p:txBody>
          <a:bodyPr/>
          <a:lstStyle/>
          <a:p>
            <a:r>
              <a:rPr lang="en-US"/>
              <a:t>Oracle JET Web Components Bring Agility to App Development</a:t>
            </a:r>
            <a:endParaRPr lang="en-NL"/>
          </a:p>
        </p:txBody>
      </p:sp>
      <p:sp>
        <p:nvSpPr>
          <p:cNvPr id="8" name="Slide Number Placeholder 7">
            <a:extLst>
              <a:ext uri="{FF2B5EF4-FFF2-40B4-BE49-F238E27FC236}">
                <a16:creationId xmlns:a16="http://schemas.microsoft.com/office/drawing/2014/main" id="{6B68F751-A1B8-422B-924F-64086D60551D}"/>
              </a:ext>
            </a:extLst>
          </p:cNvPr>
          <p:cNvSpPr>
            <a:spLocks noGrp="1"/>
          </p:cNvSpPr>
          <p:nvPr>
            <p:ph type="sldNum" sz="quarter" idx="12"/>
          </p:nvPr>
        </p:nvSpPr>
        <p:spPr/>
        <p:txBody>
          <a:bodyPr/>
          <a:lstStyle/>
          <a:p>
            <a:fld id="{71010093-3323-4D05-B992-2A66033E6179}" type="slidenum">
              <a:rPr lang="en-NL" smtClean="0"/>
              <a:t>48</a:t>
            </a:fld>
            <a:endParaRPr lang="en-NL"/>
          </a:p>
        </p:txBody>
      </p:sp>
    </p:spTree>
    <p:extLst>
      <p:ext uri="{BB962C8B-B14F-4D97-AF65-F5344CB8AC3E}">
        <p14:creationId xmlns:p14="http://schemas.microsoft.com/office/powerpoint/2010/main" val="36424276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1A18A2-4430-4ED3-B0E3-362C2B728897}"/>
              </a:ext>
            </a:extLst>
          </p:cNvPr>
          <p:cNvSpPr>
            <a:spLocks noGrp="1"/>
          </p:cNvSpPr>
          <p:nvPr>
            <p:ph type="title"/>
          </p:nvPr>
        </p:nvSpPr>
        <p:spPr/>
        <p:txBody>
          <a:bodyPr/>
          <a:lstStyle/>
          <a:p>
            <a:r>
              <a:rPr lang="nl-NL" dirty="0"/>
              <a:t>User Interface in a Microservices </a:t>
            </a:r>
            <a:r>
              <a:rPr lang="nl-NL" dirty="0" err="1"/>
              <a:t>architecture</a:t>
            </a:r>
            <a:endParaRPr lang="en-NL" dirty="0"/>
          </a:p>
        </p:txBody>
      </p:sp>
      <p:sp>
        <p:nvSpPr>
          <p:cNvPr id="6" name="Content Placeholder 5">
            <a:extLst>
              <a:ext uri="{FF2B5EF4-FFF2-40B4-BE49-F238E27FC236}">
                <a16:creationId xmlns:a16="http://schemas.microsoft.com/office/drawing/2014/main" id="{9F36E87D-ADBE-4788-98F4-1671D2E64923}"/>
              </a:ext>
            </a:extLst>
          </p:cNvPr>
          <p:cNvSpPr>
            <a:spLocks noGrp="1"/>
          </p:cNvSpPr>
          <p:nvPr>
            <p:ph idx="1"/>
          </p:nvPr>
        </p:nvSpPr>
        <p:spPr/>
        <p:txBody>
          <a:bodyPr/>
          <a:lstStyle/>
          <a:p>
            <a:endParaRPr lang="en-NL" dirty="0"/>
          </a:p>
        </p:txBody>
      </p:sp>
      <p:sp>
        <p:nvSpPr>
          <p:cNvPr id="3" name="Footer Placeholder 2">
            <a:extLst>
              <a:ext uri="{FF2B5EF4-FFF2-40B4-BE49-F238E27FC236}">
                <a16:creationId xmlns:a16="http://schemas.microsoft.com/office/drawing/2014/main" id="{DBC973BB-61BE-4CB7-B03B-48DDC615F20B}"/>
              </a:ext>
            </a:extLst>
          </p:cNvPr>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a:extLst>
              <a:ext uri="{FF2B5EF4-FFF2-40B4-BE49-F238E27FC236}">
                <a16:creationId xmlns:a16="http://schemas.microsoft.com/office/drawing/2014/main" id="{DD09165E-35F2-4617-BBC1-99DBF59187C4}"/>
              </a:ext>
            </a:extLst>
          </p:cNvPr>
          <p:cNvSpPr>
            <a:spLocks noGrp="1"/>
          </p:cNvSpPr>
          <p:nvPr>
            <p:ph type="sldNum" sz="quarter" idx="12"/>
          </p:nvPr>
        </p:nvSpPr>
        <p:spPr/>
        <p:txBody>
          <a:bodyPr/>
          <a:lstStyle/>
          <a:p>
            <a:fld id="{14F1411D-0280-154F-AEAC-4C20B7AA46B2}" type="slidenum">
              <a:rPr lang="nl-NL" noProof="0" smtClean="0"/>
              <a:t>49</a:t>
            </a:fld>
            <a:endParaRPr lang="nl-NL" noProof="0" dirty="0"/>
          </a:p>
        </p:txBody>
      </p:sp>
      <p:grpSp>
        <p:nvGrpSpPr>
          <p:cNvPr id="2" name="Group 1">
            <a:extLst>
              <a:ext uri="{FF2B5EF4-FFF2-40B4-BE49-F238E27FC236}">
                <a16:creationId xmlns:a16="http://schemas.microsoft.com/office/drawing/2014/main" id="{ADA2CB89-E1D5-4E09-BE8E-A5076DD597A1}"/>
              </a:ext>
            </a:extLst>
          </p:cNvPr>
          <p:cNvGrpSpPr/>
          <p:nvPr/>
        </p:nvGrpSpPr>
        <p:grpSpPr>
          <a:xfrm>
            <a:off x="151630" y="1325663"/>
            <a:ext cx="8840739" cy="2932206"/>
            <a:chOff x="-867041" y="708911"/>
            <a:chExt cx="11640854" cy="3909958"/>
          </a:xfrm>
        </p:grpSpPr>
        <p:sp>
          <p:nvSpPr>
            <p:cNvPr id="7" name="Rounded Rectangle 3">
              <a:extLst>
                <a:ext uri="{FF2B5EF4-FFF2-40B4-BE49-F238E27FC236}">
                  <a16:creationId xmlns:a16="http://schemas.microsoft.com/office/drawing/2014/main" id="{600E2B9B-886D-442E-92E6-9DC87BDDB45B}"/>
                </a:ext>
              </a:extLst>
            </p:cNvPr>
            <p:cNvSpPr/>
            <p:nvPr/>
          </p:nvSpPr>
          <p:spPr>
            <a:xfrm>
              <a:off x="1065760" y="3678343"/>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Customers</a:t>
              </a:r>
            </a:p>
            <a:p>
              <a:pPr algn="ctr"/>
              <a:endParaRPr lang="en-US" sz="1050" dirty="0">
                <a:solidFill>
                  <a:schemeClr val="dk1"/>
                </a:solidFill>
              </a:endParaRPr>
            </a:p>
          </p:txBody>
        </p:sp>
        <p:sp>
          <p:nvSpPr>
            <p:cNvPr id="8" name="Rounded Rectangle 4">
              <a:extLst>
                <a:ext uri="{FF2B5EF4-FFF2-40B4-BE49-F238E27FC236}">
                  <a16:creationId xmlns:a16="http://schemas.microsoft.com/office/drawing/2014/main" id="{3CA726E7-FAF9-4E40-A169-2CBAADA806BB}"/>
                </a:ext>
              </a:extLst>
            </p:cNvPr>
            <p:cNvSpPr/>
            <p:nvPr/>
          </p:nvSpPr>
          <p:spPr>
            <a:xfrm>
              <a:off x="3033396" y="3678343"/>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Orders</a:t>
              </a:r>
            </a:p>
            <a:p>
              <a:pPr algn="ctr"/>
              <a:endParaRPr lang="en-US" sz="1050" dirty="0">
                <a:solidFill>
                  <a:schemeClr val="dk1"/>
                </a:solidFill>
              </a:endParaRPr>
            </a:p>
          </p:txBody>
        </p:sp>
        <p:sp>
          <p:nvSpPr>
            <p:cNvPr id="9" name="Rounded Rectangle 5">
              <a:extLst>
                <a:ext uri="{FF2B5EF4-FFF2-40B4-BE49-F238E27FC236}">
                  <a16:creationId xmlns:a16="http://schemas.microsoft.com/office/drawing/2014/main" id="{8F6D12B0-FCFB-45E3-AA99-FCB9BDBF1641}"/>
                </a:ext>
              </a:extLst>
            </p:cNvPr>
            <p:cNvSpPr/>
            <p:nvPr/>
          </p:nvSpPr>
          <p:spPr>
            <a:xfrm>
              <a:off x="5001032" y="3678343"/>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Products</a:t>
              </a:r>
            </a:p>
            <a:p>
              <a:pPr algn="ctr"/>
              <a:endParaRPr lang="en-US" sz="1050" dirty="0">
                <a:solidFill>
                  <a:schemeClr val="dk1"/>
                </a:solidFill>
              </a:endParaRPr>
            </a:p>
          </p:txBody>
        </p:sp>
        <p:sp>
          <p:nvSpPr>
            <p:cNvPr id="10" name="Rounded Rectangle 6">
              <a:extLst>
                <a:ext uri="{FF2B5EF4-FFF2-40B4-BE49-F238E27FC236}">
                  <a16:creationId xmlns:a16="http://schemas.microsoft.com/office/drawing/2014/main" id="{6E3A4B0F-8BE0-4162-B2A5-46BF37E70C1F}"/>
                </a:ext>
              </a:extLst>
            </p:cNvPr>
            <p:cNvSpPr/>
            <p:nvPr/>
          </p:nvSpPr>
          <p:spPr>
            <a:xfrm>
              <a:off x="6968668" y="3678343"/>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Loyalty</a:t>
              </a:r>
            </a:p>
            <a:p>
              <a:pPr algn="ctr"/>
              <a:endParaRPr lang="en-US" sz="1050" dirty="0">
                <a:solidFill>
                  <a:schemeClr val="dk1"/>
                </a:solidFill>
              </a:endParaRPr>
            </a:p>
          </p:txBody>
        </p:sp>
        <p:sp>
          <p:nvSpPr>
            <p:cNvPr id="11" name="Rounded Rectangle 7">
              <a:extLst>
                <a:ext uri="{FF2B5EF4-FFF2-40B4-BE49-F238E27FC236}">
                  <a16:creationId xmlns:a16="http://schemas.microsoft.com/office/drawing/2014/main" id="{83495AAA-7AE6-442E-A585-B16D82D92D83}"/>
                </a:ext>
              </a:extLst>
            </p:cNvPr>
            <p:cNvSpPr/>
            <p:nvPr/>
          </p:nvSpPr>
          <p:spPr>
            <a:xfrm>
              <a:off x="8936304" y="3678343"/>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Finance</a:t>
              </a:r>
            </a:p>
            <a:p>
              <a:pPr algn="ctr"/>
              <a:endParaRPr lang="en-US" sz="1050" dirty="0">
                <a:solidFill>
                  <a:schemeClr val="dk1"/>
                </a:solidFill>
              </a:endParaRPr>
            </a:p>
          </p:txBody>
        </p:sp>
        <p:sp>
          <p:nvSpPr>
            <p:cNvPr id="12" name="Rounded Rectangle 8">
              <a:extLst>
                <a:ext uri="{FF2B5EF4-FFF2-40B4-BE49-F238E27FC236}">
                  <a16:creationId xmlns:a16="http://schemas.microsoft.com/office/drawing/2014/main" id="{FF799CA8-D82B-4842-83AD-9199974DA7EE}"/>
                </a:ext>
              </a:extLst>
            </p:cNvPr>
            <p:cNvSpPr/>
            <p:nvPr/>
          </p:nvSpPr>
          <p:spPr>
            <a:xfrm>
              <a:off x="-867041" y="3678343"/>
              <a:ext cx="1802674" cy="94052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dk1"/>
                  </a:solidFill>
                </a:rPr>
                <a:t>µ </a:t>
              </a:r>
              <a:r>
                <a:rPr lang="en-US" sz="1000" dirty="0"/>
                <a:t>Logistics</a:t>
              </a:r>
            </a:p>
            <a:p>
              <a:pPr algn="ctr"/>
              <a:endParaRPr lang="nl-NL" sz="1000" dirty="0"/>
            </a:p>
          </p:txBody>
        </p:sp>
        <p:sp>
          <p:nvSpPr>
            <p:cNvPr id="13" name="Rounded Rectangle 9">
              <a:extLst>
                <a:ext uri="{FF2B5EF4-FFF2-40B4-BE49-F238E27FC236}">
                  <a16:creationId xmlns:a16="http://schemas.microsoft.com/office/drawing/2014/main" id="{6ED2CBA0-4EF1-4464-8843-6CFC9B112E1B}"/>
                </a:ext>
              </a:extLst>
            </p:cNvPr>
            <p:cNvSpPr/>
            <p:nvPr/>
          </p:nvSpPr>
          <p:spPr>
            <a:xfrm>
              <a:off x="1405568" y="708911"/>
              <a:ext cx="7124864"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Web Shop Portal</a:t>
              </a:r>
              <a:endParaRPr lang="nl-NL" sz="1800" dirty="0"/>
            </a:p>
          </p:txBody>
        </p:sp>
        <p:sp>
          <p:nvSpPr>
            <p:cNvPr id="14" name="Rounded Rectangle 10">
              <a:extLst>
                <a:ext uri="{FF2B5EF4-FFF2-40B4-BE49-F238E27FC236}">
                  <a16:creationId xmlns:a16="http://schemas.microsoft.com/office/drawing/2014/main" id="{069A5C81-D433-485A-8A14-18E24AFC194B}"/>
                </a:ext>
              </a:extLst>
            </p:cNvPr>
            <p:cNvSpPr/>
            <p:nvPr/>
          </p:nvSpPr>
          <p:spPr>
            <a:xfrm>
              <a:off x="1791612" y="1686663"/>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Customers</a:t>
              </a:r>
            </a:p>
          </p:txBody>
        </p:sp>
        <p:sp>
          <p:nvSpPr>
            <p:cNvPr id="15" name="Rounded Rectangle 11">
              <a:extLst>
                <a:ext uri="{FF2B5EF4-FFF2-40B4-BE49-F238E27FC236}">
                  <a16:creationId xmlns:a16="http://schemas.microsoft.com/office/drawing/2014/main" id="{59489C24-D664-408C-A042-043D602D892F}"/>
                </a:ext>
              </a:extLst>
            </p:cNvPr>
            <p:cNvSpPr/>
            <p:nvPr/>
          </p:nvSpPr>
          <p:spPr>
            <a:xfrm>
              <a:off x="3152263" y="1686663"/>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Orders</a:t>
              </a:r>
            </a:p>
          </p:txBody>
        </p:sp>
        <p:sp>
          <p:nvSpPr>
            <p:cNvPr id="16" name="Rounded Rectangle 12">
              <a:extLst>
                <a:ext uri="{FF2B5EF4-FFF2-40B4-BE49-F238E27FC236}">
                  <a16:creationId xmlns:a16="http://schemas.microsoft.com/office/drawing/2014/main" id="{C6716987-EAA3-4F62-979B-824D71177282}"/>
                </a:ext>
              </a:extLst>
            </p:cNvPr>
            <p:cNvSpPr/>
            <p:nvPr/>
          </p:nvSpPr>
          <p:spPr>
            <a:xfrm>
              <a:off x="4512913" y="1686663"/>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Products</a:t>
              </a:r>
            </a:p>
          </p:txBody>
        </p:sp>
        <p:sp>
          <p:nvSpPr>
            <p:cNvPr id="17" name="Rounded Rectangle 13">
              <a:extLst>
                <a:ext uri="{FF2B5EF4-FFF2-40B4-BE49-F238E27FC236}">
                  <a16:creationId xmlns:a16="http://schemas.microsoft.com/office/drawing/2014/main" id="{926DC261-F6F2-45F3-9D8C-29D3F40305FC}"/>
                </a:ext>
              </a:extLst>
            </p:cNvPr>
            <p:cNvSpPr/>
            <p:nvPr/>
          </p:nvSpPr>
          <p:spPr>
            <a:xfrm>
              <a:off x="5873563" y="1686663"/>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Loyalty</a:t>
              </a:r>
            </a:p>
          </p:txBody>
        </p:sp>
        <p:sp>
          <p:nvSpPr>
            <p:cNvPr id="18" name="Rounded Rectangle 14">
              <a:extLst>
                <a:ext uri="{FF2B5EF4-FFF2-40B4-BE49-F238E27FC236}">
                  <a16:creationId xmlns:a16="http://schemas.microsoft.com/office/drawing/2014/main" id="{B7706048-26B8-4FC6-8C0F-9F84718664DB}"/>
                </a:ext>
              </a:extLst>
            </p:cNvPr>
            <p:cNvSpPr/>
            <p:nvPr/>
          </p:nvSpPr>
          <p:spPr>
            <a:xfrm>
              <a:off x="7234214" y="1686663"/>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Finance</a:t>
              </a:r>
            </a:p>
          </p:txBody>
        </p:sp>
      </p:grpSp>
      <p:cxnSp>
        <p:nvCxnSpPr>
          <p:cNvPr id="20" name="Straight Connector 19">
            <a:extLst>
              <a:ext uri="{FF2B5EF4-FFF2-40B4-BE49-F238E27FC236}">
                <a16:creationId xmlns:a16="http://schemas.microsoft.com/office/drawing/2014/main" id="{3512EED7-C730-48D8-BE13-57D9F010E1D8}"/>
              </a:ext>
            </a:extLst>
          </p:cNvPr>
          <p:cNvCxnSpPr>
            <a:stCxn id="14" idx="1"/>
          </p:cNvCxnSpPr>
          <p:nvPr/>
        </p:nvCxnSpPr>
        <p:spPr>
          <a:xfrm flipH="1">
            <a:off x="1619511" y="2181029"/>
            <a:ext cx="551254" cy="14926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A545EA-EB90-4AC1-9156-E0BB71CFA4DC}"/>
              </a:ext>
            </a:extLst>
          </p:cNvPr>
          <p:cNvCxnSpPr>
            <a:cxnSpLocks/>
            <a:stCxn id="14" idx="3"/>
            <a:endCxn id="7" idx="3"/>
          </p:cNvCxnSpPr>
          <p:nvPr/>
        </p:nvCxnSpPr>
        <p:spPr>
          <a:xfrm>
            <a:off x="3015020" y="2181029"/>
            <a:ext cx="2" cy="17241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34B928-7615-488B-BA2F-C61B47269EB7}"/>
              </a:ext>
            </a:extLst>
          </p:cNvPr>
          <p:cNvCxnSpPr>
            <a:cxnSpLocks/>
            <a:stCxn id="15" idx="1"/>
          </p:cNvCxnSpPr>
          <p:nvPr/>
        </p:nvCxnSpPr>
        <p:spPr>
          <a:xfrm flipH="1">
            <a:off x="3113850" y="2181029"/>
            <a:ext cx="90272" cy="1413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9BDFB9-240D-466B-95C4-0C46F072CDE9}"/>
              </a:ext>
            </a:extLst>
          </p:cNvPr>
          <p:cNvCxnSpPr>
            <a:cxnSpLocks/>
          </p:cNvCxnSpPr>
          <p:nvPr/>
        </p:nvCxnSpPr>
        <p:spPr>
          <a:xfrm>
            <a:off x="4048377" y="2181029"/>
            <a:ext cx="460982" cy="14833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BBD558-C8D0-46F3-903D-76506EC405E8}"/>
              </a:ext>
            </a:extLst>
          </p:cNvPr>
          <p:cNvCxnSpPr>
            <a:cxnSpLocks/>
          </p:cNvCxnSpPr>
          <p:nvPr/>
        </p:nvCxnSpPr>
        <p:spPr>
          <a:xfrm>
            <a:off x="5075449" y="2084300"/>
            <a:ext cx="869217" cy="15101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49578DC-BAA2-46C4-ABFE-3B9D62FBF69B}"/>
              </a:ext>
            </a:extLst>
          </p:cNvPr>
          <p:cNvCxnSpPr>
            <a:cxnSpLocks/>
          </p:cNvCxnSpPr>
          <p:nvPr/>
        </p:nvCxnSpPr>
        <p:spPr>
          <a:xfrm>
            <a:off x="4224997" y="2136599"/>
            <a:ext cx="374634" cy="15101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E5B274-BC3D-4C68-91C8-71C91E133D31}"/>
              </a:ext>
            </a:extLst>
          </p:cNvPr>
          <p:cNvCxnSpPr>
            <a:cxnSpLocks/>
          </p:cNvCxnSpPr>
          <p:nvPr/>
        </p:nvCxnSpPr>
        <p:spPr>
          <a:xfrm>
            <a:off x="5282390" y="2253092"/>
            <a:ext cx="820131" cy="14787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C47B40-F8DE-48DA-A60E-F2BB6BA1FD36}"/>
              </a:ext>
            </a:extLst>
          </p:cNvPr>
          <p:cNvCxnSpPr>
            <a:cxnSpLocks/>
            <a:stCxn id="17" idx="3"/>
          </p:cNvCxnSpPr>
          <p:nvPr/>
        </p:nvCxnSpPr>
        <p:spPr>
          <a:xfrm>
            <a:off x="6115090" y="2181029"/>
            <a:ext cx="1327240" cy="1413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356ABC9-A493-40A7-A01B-568D3F459C81}"/>
              </a:ext>
            </a:extLst>
          </p:cNvPr>
          <p:cNvCxnSpPr>
            <a:cxnSpLocks/>
          </p:cNvCxnSpPr>
          <p:nvPr/>
        </p:nvCxnSpPr>
        <p:spPr>
          <a:xfrm>
            <a:off x="7148447" y="2181029"/>
            <a:ext cx="1843922" cy="1413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AB1A0C0-2A2D-4132-B5FE-AAEB3DF985F8}"/>
              </a:ext>
            </a:extLst>
          </p:cNvPr>
          <p:cNvCxnSpPr>
            <a:cxnSpLocks/>
          </p:cNvCxnSpPr>
          <p:nvPr/>
        </p:nvCxnSpPr>
        <p:spPr>
          <a:xfrm>
            <a:off x="6315746" y="2292118"/>
            <a:ext cx="1297008" cy="13723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853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FCFA5-AFC3-4D84-9543-587DB9641C0C}"/>
              </a:ext>
            </a:extLst>
          </p:cNvPr>
          <p:cNvSpPr>
            <a:spLocks noGrp="1"/>
          </p:cNvSpPr>
          <p:nvPr>
            <p:ph type="title"/>
          </p:nvPr>
        </p:nvSpPr>
        <p:spPr/>
        <p:txBody>
          <a:bodyPr/>
          <a:lstStyle/>
          <a:p>
            <a:r>
              <a:rPr lang="nl-NL" dirty="0"/>
              <a:t>Demo - </a:t>
            </a:r>
            <a:r>
              <a:rPr lang="nl-NL" dirty="0" err="1"/>
              <a:t>preparation</a:t>
            </a:r>
            <a:endParaRPr lang="en-NL" dirty="0"/>
          </a:p>
        </p:txBody>
      </p:sp>
      <p:sp>
        <p:nvSpPr>
          <p:cNvPr id="3" name="Content Placeholder 2">
            <a:extLst>
              <a:ext uri="{FF2B5EF4-FFF2-40B4-BE49-F238E27FC236}">
                <a16:creationId xmlns:a16="http://schemas.microsoft.com/office/drawing/2014/main" id="{ED12C529-2742-4FE9-B2D1-68C208F9BE29}"/>
              </a:ext>
            </a:extLst>
          </p:cNvPr>
          <p:cNvSpPr>
            <a:spLocks noGrp="1"/>
          </p:cNvSpPr>
          <p:nvPr>
            <p:ph idx="1"/>
          </p:nvPr>
        </p:nvSpPr>
        <p:spPr/>
        <p:txBody>
          <a:bodyPr/>
          <a:lstStyle/>
          <a:p>
            <a:r>
              <a:rPr lang="nl-NL" dirty="0" err="1"/>
              <a:t>Create</a:t>
            </a:r>
            <a:r>
              <a:rPr lang="nl-NL" dirty="0"/>
              <a:t> </a:t>
            </a:r>
            <a:r>
              <a:rPr lang="nl-NL" dirty="0" err="1"/>
              <a:t>fresh</a:t>
            </a:r>
            <a:r>
              <a:rPr lang="nl-NL" dirty="0"/>
              <a:t> new JET </a:t>
            </a:r>
            <a:r>
              <a:rPr lang="nl-NL" dirty="0" err="1"/>
              <a:t>application</a:t>
            </a:r>
            <a:br>
              <a:rPr lang="nl-NL" dirty="0"/>
            </a:br>
            <a:endParaRPr lang="nl-NL" dirty="0"/>
          </a:p>
          <a:p>
            <a:endParaRPr lang="nl-NL" dirty="0"/>
          </a:p>
          <a:p>
            <a:endParaRPr lang="nl-NL" dirty="0"/>
          </a:p>
          <a:p>
            <a:endParaRPr lang="nl-NL" dirty="0"/>
          </a:p>
          <a:p>
            <a:endParaRPr lang="nl-NL" dirty="0"/>
          </a:p>
          <a:p>
            <a:endParaRPr lang="nl-NL" dirty="0"/>
          </a:p>
          <a:p>
            <a:r>
              <a:rPr lang="nl-NL" dirty="0"/>
              <a:t>Copy in a Node </a:t>
            </a:r>
            <a:r>
              <a:rPr lang="nl-NL" dirty="0" err="1"/>
              <a:t>application</a:t>
            </a:r>
            <a:r>
              <a:rPr lang="nl-NL" dirty="0"/>
              <a:t> </a:t>
            </a:r>
            <a:r>
              <a:rPr lang="nl-NL" dirty="0" err="1"/>
              <a:t>skeleton</a:t>
            </a:r>
            <a:r>
              <a:rPr lang="nl-NL" dirty="0"/>
              <a:t> for </a:t>
            </a:r>
            <a:r>
              <a:rPr lang="nl-NL" dirty="0" err="1"/>
              <a:t>runtime</a:t>
            </a:r>
            <a:r>
              <a:rPr lang="nl-NL" dirty="0"/>
              <a:t> </a:t>
            </a:r>
            <a:r>
              <a:rPr lang="nl-NL" dirty="0" err="1"/>
              <a:t>serving</a:t>
            </a:r>
            <a:endParaRPr lang="en-NL" dirty="0"/>
          </a:p>
        </p:txBody>
      </p:sp>
      <p:sp>
        <p:nvSpPr>
          <p:cNvPr id="4" name="Footer Placeholder 3">
            <a:extLst>
              <a:ext uri="{FF2B5EF4-FFF2-40B4-BE49-F238E27FC236}">
                <a16:creationId xmlns:a16="http://schemas.microsoft.com/office/drawing/2014/main" id="{D3C1C22D-3E84-4ABB-8398-98A6476BE3DB}"/>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516151BD-F0DC-4D35-A135-50D94DF18BC1}"/>
              </a:ext>
            </a:extLst>
          </p:cNvPr>
          <p:cNvSpPr>
            <a:spLocks noGrp="1"/>
          </p:cNvSpPr>
          <p:nvPr>
            <p:ph type="sldNum" sz="quarter" idx="12"/>
          </p:nvPr>
        </p:nvSpPr>
        <p:spPr/>
        <p:txBody>
          <a:bodyPr/>
          <a:lstStyle/>
          <a:p>
            <a:fld id="{14F1411D-0280-154F-AEAC-4C20B7AA46B2}" type="slidenum">
              <a:rPr lang="nl-NL" smtClean="0"/>
              <a:t>5</a:t>
            </a:fld>
            <a:endParaRPr lang="nl-NL"/>
          </a:p>
        </p:txBody>
      </p:sp>
      <p:pic>
        <p:nvPicPr>
          <p:cNvPr id="7" name="Snagit_SNG83D">
            <a:extLst>
              <a:ext uri="{FF2B5EF4-FFF2-40B4-BE49-F238E27FC236}">
                <a16:creationId xmlns:a16="http://schemas.microsoft.com/office/drawing/2014/main" id="{59A86D5F-A881-433C-A24B-A3CBC10E0F0C}"/>
              </a:ext>
            </a:extLst>
          </p:cNvPr>
          <p:cNvPicPr>
            <a:picLocks noChangeAspect="1"/>
          </p:cNvPicPr>
          <p:nvPr/>
        </p:nvPicPr>
        <p:blipFill>
          <a:blip r:embed="rId2"/>
          <a:stretch>
            <a:fillRect/>
          </a:stretch>
        </p:blipFill>
        <p:spPr>
          <a:xfrm>
            <a:off x="932860" y="1247770"/>
            <a:ext cx="8070279" cy="1211685"/>
          </a:xfrm>
          <a:prstGeom prst="rect">
            <a:avLst/>
          </a:prstGeom>
        </p:spPr>
      </p:pic>
      <p:pic>
        <p:nvPicPr>
          <p:cNvPr id="8" name="Picture 7">
            <a:extLst>
              <a:ext uri="{FF2B5EF4-FFF2-40B4-BE49-F238E27FC236}">
                <a16:creationId xmlns:a16="http://schemas.microsoft.com/office/drawing/2014/main" id="{EDDA4786-898E-48FE-9918-DAA108B251E3}"/>
              </a:ext>
            </a:extLst>
          </p:cNvPr>
          <p:cNvPicPr>
            <a:picLocks noChangeAspect="1"/>
          </p:cNvPicPr>
          <p:nvPr/>
        </p:nvPicPr>
        <p:blipFill>
          <a:blip r:embed="rId3"/>
          <a:stretch>
            <a:fillRect/>
          </a:stretch>
        </p:blipFill>
        <p:spPr>
          <a:xfrm>
            <a:off x="922629" y="3300885"/>
            <a:ext cx="4069433" cy="155461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416609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Shop Portal Solution Design – </a:t>
            </a:r>
            <a:br>
              <a:rPr lang="en-US" dirty="0"/>
            </a:br>
            <a:r>
              <a:rPr lang="en-US" dirty="0"/>
              <a:t>decoupled IFRAME based microservice front-ends</a:t>
            </a:r>
            <a:br>
              <a:rPr lang="en-US" dirty="0"/>
            </a:br>
            <a:endParaRPr lang="nl-NL" dirty="0"/>
          </a:p>
        </p:txBody>
      </p:sp>
      <p:sp>
        <p:nvSpPr>
          <p:cNvPr id="3" name="Rounded Rectangle 2"/>
          <p:cNvSpPr/>
          <p:nvPr/>
        </p:nvSpPr>
        <p:spPr>
          <a:xfrm>
            <a:off x="46256" y="762000"/>
            <a:ext cx="8862613" cy="2603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Web Shop – Customer User Interface</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013" dirty="0"/>
          </a:p>
          <a:p>
            <a:pPr algn="ctr"/>
            <a:endParaRPr lang="nl-NL" sz="1013" dirty="0"/>
          </a:p>
        </p:txBody>
      </p:sp>
      <p:sp>
        <p:nvSpPr>
          <p:cNvPr id="4" name="Rounded Rectangle 3"/>
          <p:cNvSpPr/>
          <p:nvPr/>
        </p:nvSpPr>
        <p:spPr>
          <a:xfrm>
            <a:off x="373470" y="4044449"/>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Customers</a:t>
            </a:r>
          </a:p>
          <a:p>
            <a:pPr algn="ctr"/>
            <a:endParaRPr lang="en-US" sz="1200" dirty="0"/>
          </a:p>
        </p:txBody>
      </p:sp>
      <p:sp>
        <p:nvSpPr>
          <p:cNvPr id="9" name="Rounded Rectangle 8"/>
          <p:cNvSpPr/>
          <p:nvPr/>
        </p:nvSpPr>
        <p:spPr>
          <a:xfrm>
            <a:off x="6477197" y="1292013"/>
            <a:ext cx="1760098" cy="51348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13" dirty="0"/>
              <a:t>Menu &amp; </a:t>
            </a:r>
            <a:r>
              <a:rPr lang="en-US" sz="1013" dirty="0" err="1"/>
              <a:t>Nav</a:t>
            </a:r>
            <a:endParaRPr lang="nl-NL" sz="900" dirty="0"/>
          </a:p>
          <a:p>
            <a:pPr marL="214313" indent="-214313">
              <a:buFont typeface="Arial" panose="020B0604020202020204" pitchFamily="34" charset="0"/>
              <a:buChar char="•"/>
            </a:pPr>
            <a:r>
              <a:rPr lang="en-US" sz="1013" dirty="0"/>
              <a:t>Marketing content</a:t>
            </a:r>
          </a:p>
        </p:txBody>
      </p:sp>
      <p:pic>
        <p:nvPicPr>
          <p:cNvPr id="10" name="Picture 10" descr="Image result for oracle jet 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8415" y="974952"/>
            <a:ext cx="1267407" cy="7263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98916" y="2018356"/>
            <a:ext cx="1830149"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12" name="TextBox 11"/>
          <p:cNvSpPr txBox="1"/>
          <p:nvPr/>
        </p:nvSpPr>
        <p:spPr>
          <a:xfrm>
            <a:off x="201256" y="2043875"/>
            <a:ext cx="678391" cy="248209"/>
          </a:xfrm>
          <a:prstGeom prst="rect">
            <a:avLst/>
          </a:prstGeom>
          <a:noFill/>
        </p:spPr>
        <p:txBody>
          <a:bodyPr wrap="none" rtlCol="0">
            <a:spAutoFit/>
          </a:bodyPr>
          <a:lstStyle/>
          <a:p>
            <a:r>
              <a:rPr lang="en-US" sz="1013" dirty="0"/>
              <a:t>IFRAME</a:t>
            </a:r>
            <a:endParaRPr lang="nl-NL" sz="1013" dirty="0"/>
          </a:p>
        </p:txBody>
      </p:sp>
      <p:sp>
        <p:nvSpPr>
          <p:cNvPr id="13" name="Rounded Rectangle 12"/>
          <p:cNvSpPr/>
          <p:nvPr/>
        </p:nvSpPr>
        <p:spPr>
          <a:xfrm>
            <a:off x="415717" y="2414149"/>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endParaRPr lang="en-US" sz="1200" dirty="0"/>
          </a:p>
        </p:txBody>
      </p:sp>
      <p:sp>
        <p:nvSpPr>
          <p:cNvPr id="16" name="Up Arrow 15"/>
          <p:cNvSpPr/>
          <p:nvPr/>
        </p:nvSpPr>
        <p:spPr>
          <a:xfrm>
            <a:off x="1419517" y="1883857"/>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7" name="Lightning Bolt 16"/>
          <p:cNvSpPr/>
          <p:nvPr/>
        </p:nvSpPr>
        <p:spPr>
          <a:xfrm>
            <a:off x="1304758" y="1748706"/>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8" name="Rounded Rectangle 17"/>
          <p:cNvSpPr/>
          <p:nvPr/>
        </p:nvSpPr>
        <p:spPr>
          <a:xfrm>
            <a:off x="2654607" y="1293107"/>
            <a:ext cx="3645910" cy="51348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13" dirty="0"/>
              <a:t>Client Side (JS) Event Bus &amp; Routing</a:t>
            </a:r>
          </a:p>
          <a:p>
            <a:pPr marL="214313" indent="-214313">
              <a:buFont typeface="Arial" panose="020B0604020202020204" pitchFamily="34" charset="0"/>
              <a:buChar char="•"/>
            </a:pPr>
            <a:r>
              <a:rPr lang="en-US" sz="1013" dirty="0"/>
              <a:t>Context (user settings, navigation history, ..)</a:t>
            </a:r>
          </a:p>
        </p:txBody>
      </p:sp>
      <p:sp>
        <p:nvSpPr>
          <p:cNvPr id="19" name="Rectangular Callout 18"/>
          <p:cNvSpPr/>
          <p:nvPr/>
        </p:nvSpPr>
        <p:spPr>
          <a:xfrm>
            <a:off x="811759" y="1162752"/>
            <a:ext cx="1531007" cy="410993"/>
          </a:xfrm>
          <a:prstGeom prst="wedgeRectCallout">
            <a:avLst>
              <a:gd name="adj1" fmla="val -6662"/>
              <a:gd name="adj2" fmla="val 12606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0" name="TextBox 19"/>
          <p:cNvSpPr txBox="1"/>
          <p:nvPr/>
        </p:nvSpPr>
        <p:spPr>
          <a:xfrm>
            <a:off x="771629" y="1154730"/>
            <a:ext cx="2815802" cy="415498"/>
          </a:xfrm>
          <a:prstGeom prst="rect">
            <a:avLst/>
          </a:prstGeom>
          <a:noFill/>
        </p:spPr>
        <p:txBody>
          <a:bodyPr wrap="square" rtlCol="0">
            <a:spAutoFit/>
          </a:bodyPr>
          <a:lstStyle/>
          <a:p>
            <a:r>
              <a:rPr lang="en-US" sz="1050" dirty="0" err="1"/>
              <a:t>CustomerSignIn</a:t>
            </a:r>
            <a:r>
              <a:rPr lang="en-US" sz="1050" dirty="0"/>
              <a:t>, </a:t>
            </a:r>
          </a:p>
          <a:p>
            <a:r>
              <a:rPr lang="en-US" sz="1050" dirty="0" err="1"/>
              <a:t>ChangedProfileSettings</a:t>
            </a:r>
            <a:r>
              <a:rPr lang="en-US" sz="1050" dirty="0"/>
              <a:t> </a:t>
            </a:r>
          </a:p>
        </p:txBody>
      </p:sp>
      <p:sp>
        <p:nvSpPr>
          <p:cNvPr id="21" name="Up Arrow 20"/>
          <p:cNvSpPr/>
          <p:nvPr/>
        </p:nvSpPr>
        <p:spPr>
          <a:xfrm flipV="1">
            <a:off x="1601159" y="1883857"/>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4" name="Lightning Bolt 13"/>
          <p:cNvSpPr/>
          <p:nvPr/>
        </p:nvSpPr>
        <p:spPr>
          <a:xfrm>
            <a:off x="1630686" y="1726596"/>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9" name="Rectangle 28"/>
          <p:cNvSpPr/>
          <p:nvPr/>
        </p:nvSpPr>
        <p:spPr>
          <a:xfrm>
            <a:off x="2173182" y="2018356"/>
            <a:ext cx="1590202"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30" name="Rounded Rectangle 29"/>
          <p:cNvSpPr/>
          <p:nvPr/>
        </p:nvSpPr>
        <p:spPr>
          <a:xfrm>
            <a:off x="2389983" y="2414149"/>
            <a:ext cx="1197448"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solidFill>
                <a:schemeClr val="dk1"/>
              </a:solidFill>
            </a:endParaRPr>
          </a:p>
        </p:txBody>
      </p:sp>
      <p:sp>
        <p:nvSpPr>
          <p:cNvPr id="31" name="Up Arrow 30"/>
          <p:cNvSpPr/>
          <p:nvPr/>
        </p:nvSpPr>
        <p:spPr>
          <a:xfrm>
            <a:off x="3393782" y="1883857"/>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2" name="Lightning Bolt 31"/>
          <p:cNvSpPr/>
          <p:nvPr/>
        </p:nvSpPr>
        <p:spPr>
          <a:xfrm>
            <a:off x="3279024" y="1748706"/>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3" name="Up Arrow 32"/>
          <p:cNvSpPr/>
          <p:nvPr/>
        </p:nvSpPr>
        <p:spPr>
          <a:xfrm flipV="1">
            <a:off x="3575425" y="1883857"/>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4" name="Lightning Bolt 33"/>
          <p:cNvSpPr/>
          <p:nvPr/>
        </p:nvSpPr>
        <p:spPr>
          <a:xfrm>
            <a:off x="3604951" y="1726596"/>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5" name="TextBox 34"/>
          <p:cNvSpPr txBox="1"/>
          <p:nvPr/>
        </p:nvSpPr>
        <p:spPr>
          <a:xfrm>
            <a:off x="2157542" y="2029626"/>
            <a:ext cx="678391" cy="248209"/>
          </a:xfrm>
          <a:prstGeom prst="rect">
            <a:avLst/>
          </a:prstGeom>
          <a:noFill/>
        </p:spPr>
        <p:txBody>
          <a:bodyPr wrap="none" rtlCol="0">
            <a:spAutoFit/>
          </a:bodyPr>
          <a:lstStyle/>
          <a:p>
            <a:r>
              <a:rPr lang="en-US" sz="1013" dirty="0"/>
              <a:t>IFRAME</a:t>
            </a:r>
            <a:endParaRPr lang="nl-NL" sz="1013" dirty="0"/>
          </a:p>
        </p:txBody>
      </p:sp>
      <p:sp>
        <p:nvSpPr>
          <p:cNvPr id="36" name="Rounded Rectangle 35"/>
          <p:cNvSpPr/>
          <p:nvPr/>
        </p:nvSpPr>
        <p:spPr>
          <a:xfrm>
            <a:off x="2261569" y="4044449"/>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Orders</a:t>
            </a:r>
          </a:p>
          <a:p>
            <a:pPr algn="ctr"/>
            <a:endParaRPr lang="en-US" sz="1200" dirty="0"/>
          </a:p>
        </p:txBody>
      </p:sp>
      <p:sp>
        <p:nvSpPr>
          <p:cNvPr id="45" name="Rectangle 44"/>
          <p:cNvSpPr/>
          <p:nvPr/>
        </p:nvSpPr>
        <p:spPr>
          <a:xfrm>
            <a:off x="5572935" y="2024279"/>
            <a:ext cx="1622851"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46" name="Rounded Rectangle 45"/>
          <p:cNvSpPr/>
          <p:nvPr/>
        </p:nvSpPr>
        <p:spPr>
          <a:xfrm>
            <a:off x="5789736" y="2420072"/>
            <a:ext cx="1222033" cy="705395"/>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sp>
        <p:nvSpPr>
          <p:cNvPr id="47" name="Up Arrow 46"/>
          <p:cNvSpPr/>
          <p:nvPr/>
        </p:nvSpPr>
        <p:spPr>
          <a:xfrm>
            <a:off x="6692683"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8" name="Lightning Bolt 47"/>
          <p:cNvSpPr/>
          <p:nvPr/>
        </p:nvSpPr>
        <p:spPr>
          <a:xfrm>
            <a:off x="6577924" y="1754628"/>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9" name="Up Arrow 48"/>
          <p:cNvSpPr/>
          <p:nvPr/>
        </p:nvSpPr>
        <p:spPr>
          <a:xfrm flipV="1">
            <a:off x="6874325"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0" name="Lightning Bolt 49"/>
          <p:cNvSpPr/>
          <p:nvPr/>
        </p:nvSpPr>
        <p:spPr>
          <a:xfrm>
            <a:off x="6903852" y="1732519"/>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1" name="TextBox 50"/>
          <p:cNvSpPr txBox="1"/>
          <p:nvPr/>
        </p:nvSpPr>
        <p:spPr>
          <a:xfrm>
            <a:off x="5557295" y="2035549"/>
            <a:ext cx="678391" cy="248209"/>
          </a:xfrm>
          <a:prstGeom prst="rect">
            <a:avLst/>
          </a:prstGeom>
          <a:noFill/>
        </p:spPr>
        <p:txBody>
          <a:bodyPr wrap="none" rtlCol="0">
            <a:spAutoFit/>
          </a:bodyPr>
          <a:lstStyle/>
          <a:p>
            <a:r>
              <a:rPr lang="en-US" sz="1013" dirty="0"/>
              <a:t>IFRAME</a:t>
            </a:r>
            <a:endParaRPr lang="nl-NL" sz="1013" dirty="0"/>
          </a:p>
        </p:txBody>
      </p:sp>
      <p:sp>
        <p:nvSpPr>
          <p:cNvPr id="52" name="Rectangle 51"/>
          <p:cNvSpPr/>
          <p:nvPr/>
        </p:nvSpPr>
        <p:spPr>
          <a:xfrm>
            <a:off x="7314676" y="2024279"/>
            <a:ext cx="1459137"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53" name="Rounded Rectangle 52"/>
          <p:cNvSpPr/>
          <p:nvPr/>
        </p:nvSpPr>
        <p:spPr>
          <a:xfrm>
            <a:off x="7531476" y="2420072"/>
            <a:ext cx="1098754" cy="705395"/>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sp>
        <p:nvSpPr>
          <p:cNvPr id="54" name="Up Arrow 53"/>
          <p:cNvSpPr/>
          <p:nvPr/>
        </p:nvSpPr>
        <p:spPr>
          <a:xfrm>
            <a:off x="8369109"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5" name="Lightning Bolt 54"/>
          <p:cNvSpPr/>
          <p:nvPr/>
        </p:nvSpPr>
        <p:spPr>
          <a:xfrm>
            <a:off x="8254351" y="1754628"/>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6" name="Up Arrow 55"/>
          <p:cNvSpPr/>
          <p:nvPr/>
        </p:nvSpPr>
        <p:spPr>
          <a:xfrm flipV="1">
            <a:off x="8550752"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7" name="Lightning Bolt 56"/>
          <p:cNvSpPr/>
          <p:nvPr/>
        </p:nvSpPr>
        <p:spPr>
          <a:xfrm>
            <a:off x="8580278" y="1732519"/>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8" name="TextBox 57"/>
          <p:cNvSpPr txBox="1"/>
          <p:nvPr/>
        </p:nvSpPr>
        <p:spPr>
          <a:xfrm>
            <a:off x="7299036" y="2035549"/>
            <a:ext cx="678391" cy="248209"/>
          </a:xfrm>
          <a:prstGeom prst="rect">
            <a:avLst/>
          </a:prstGeom>
          <a:noFill/>
        </p:spPr>
        <p:txBody>
          <a:bodyPr wrap="none" rtlCol="0">
            <a:spAutoFit/>
          </a:bodyPr>
          <a:lstStyle/>
          <a:p>
            <a:r>
              <a:rPr lang="en-US" sz="1013" dirty="0"/>
              <a:t>IFRAME</a:t>
            </a:r>
            <a:endParaRPr lang="nl-NL" sz="1013" dirty="0"/>
          </a:p>
        </p:txBody>
      </p:sp>
      <p:sp>
        <p:nvSpPr>
          <p:cNvPr id="59" name="Rounded Rectangle 58"/>
          <p:cNvSpPr/>
          <p:nvPr/>
        </p:nvSpPr>
        <p:spPr>
          <a:xfrm>
            <a:off x="5736540" y="409707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Loyalty</a:t>
            </a:r>
          </a:p>
          <a:p>
            <a:pPr algn="ctr"/>
            <a:endParaRPr lang="en-US" sz="1200" dirty="0"/>
          </a:p>
        </p:txBody>
      </p:sp>
      <p:sp>
        <p:nvSpPr>
          <p:cNvPr id="60" name="Rounded Rectangle 59"/>
          <p:cNvSpPr/>
          <p:nvPr/>
        </p:nvSpPr>
        <p:spPr>
          <a:xfrm>
            <a:off x="7427913" y="4121944"/>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Billing &amp; Invoicing</a:t>
            </a:r>
          </a:p>
        </p:txBody>
      </p:sp>
      <p:sp>
        <p:nvSpPr>
          <p:cNvPr id="37" name="Rectangle 36"/>
          <p:cNvSpPr/>
          <p:nvPr/>
        </p:nvSpPr>
        <p:spPr>
          <a:xfrm>
            <a:off x="3913173" y="2024279"/>
            <a:ext cx="1517350"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39" name="Up Arrow 38"/>
          <p:cNvSpPr/>
          <p:nvPr/>
        </p:nvSpPr>
        <p:spPr>
          <a:xfrm>
            <a:off x="5032922"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0" name="Lightning Bolt 39"/>
          <p:cNvSpPr/>
          <p:nvPr/>
        </p:nvSpPr>
        <p:spPr>
          <a:xfrm>
            <a:off x="4918163" y="1754628"/>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1" name="Up Arrow 40"/>
          <p:cNvSpPr/>
          <p:nvPr/>
        </p:nvSpPr>
        <p:spPr>
          <a:xfrm flipV="1">
            <a:off x="5214564"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2" name="Lightning Bolt 41"/>
          <p:cNvSpPr/>
          <p:nvPr/>
        </p:nvSpPr>
        <p:spPr>
          <a:xfrm>
            <a:off x="5244091" y="1732519"/>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3" name="TextBox 42"/>
          <p:cNvSpPr txBox="1"/>
          <p:nvPr/>
        </p:nvSpPr>
        <p:spPr>
          <a:xfrm>
            <a:off x="3897534" y="2035549"/>
            <a:ext cx="678391" cy="248209"/>
          </a:xfrm>
          <a:prstGeom prst="rect">
            <a:avLst/>
          </a:prstGeom>
          <a:noFill/>
        </p:spPr>
        <p:txBody>
          <a:bodyPr wrap="none" rtlCol="0">
            <a:spAutoFit/>
          </a:bodyPr>
          <a:lstStyle/>
          <a:p>
            <a:r>
              <a:rPr lang="en-US" sz="1013" dirty="0"/>
              <a:t>IFRAME</a:t>
            </a:r>
            <a:endParaRPr lang="nl-NL" sz="1013" dirty="0"/>
          </a:p>
        </p:txBody>
      </p:sp>
      <p:sp>
        <p:nvSpPr>
          <p:cNvPr id="38" name="Rounded Rectangle 37"/>
          <p:cNvSpPr/>
          <p:nvPr/>
        </p:nvSpPr>
        <p:spPr>
          <a:xfrm>
            <a:off x="4129975" y="2420072"/>
            <a:ext cx="1142589" cy="705395"/>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sp>
        <p:nvSpPr>
          <p:cNvPr id="44" name="Rounded Rectangle 43"/>
          <p:cNvSpPr/>
          <p:nvPr/>
        </p:nvSpPr>
        <p:spPr>
          <a:xfrm>
            <a:off x="4073258" y="4069321"/>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Products</a:t>
            </a:r>
          </a:p>
          <a:p>
            <a:pPr algn="ctr"/>
            <a:endParaRPr lang="en-US" sz="1200" dirty="0"/>
          </a:p>
        </p:txBody>
      </p:sp>
      <p:sp>
        <p:nvSpPr>
          <p:cNvPr id="61" name="Rectangular Callout 60"/>
          <p:cNvSpPr/>
          <p:nvPr/>
        </p:nvSpPr>
        <p:spPr>
          <a:xfrm>
            <a:off x="4350868" y="2234008"/>
            <a:ext cx="872523" cy="263136"/>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62" name="TextBox 61"/>
          <p:cNvSpPr txBox="1"/>
          <p:nvPr/>
        </p:nvSpPr>
        <p:spPr>
          <a:xfrm>
            <a:off x="4302774" y="2261956"/>
            <a:ext cx="1031207" cy="253916"/>
          </a:xfrm>
          <a:prstGeom prst="rect">
            <a:avLst/>
          </a:prstGeom>
          <a:noFill/>
        </p:spPr>
        <p:txBody>
          <a:bodyPr wrap="square" rtlCol="0">
            <a:spAutoFit/>
          </a:bodyPr>
          <a:lstStyle/>
          <a:p>
            <a:r>
              <a:rPr lang="en-US" sz="1000" dirty="0" err="1"/>
              <a:t>AddToBasket</a:t>
            </a:r>
            <a:endParaRPr lang="nl-NL" sz="1000" dirty="0"/>
          </a:p>
        </p:txBody>
      </p:sp>
      <p:pic>
        <p:nvPicPr>
          <p:cNvPr id="64" name="Picture 10" descr="Image result for oracle jet logo">
            <a:extLst>
              <a:ext uri="{FF2B5EF4-FFF2-40B4-BE49-F238E27FC236}">
                <a16:creationId xmlns:a16="http://schemas.microsoft.com/office/drawing/2014/main" id="{3AB3F863-9E28-481E-A1C3-5E294EE81F75}"/>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0004" y="4010527"/>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0" descr="Image result for oracle jet logo">
            <a:extLst>
              <a:ext uri="{FF2B5EF4-FFF2-40B4-BE49-F238E27FC236}">
                <a16:creationId xmlns:a16="http://schemas.microsoft.com/office/drawing/2014/main" id="{E1C1079E-706D-427B-A5EC-3AB9B6456C98}"/>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10545" y="4010527"/>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Image result for oracle jet logo">
            <a:extLst>
              <a:ext uri="{FF2B5EF4-FFF2-40B4-BE49-F238E27FC236}">
                <a16:creationId xmlns:a16="http://schemas.microsoft.com/office/drawing/2014/main" id="{F2225DCC-73D1-4923-959C-6D9EF237002B}"/>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77924" y="4097073"/>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Image result for oracle jet logo">
            <a:extLst>
              <a:ext uri="{FF2B5EF4-FFF2-40B4-BE49-F238E27FC236}">
                <a16:creationId xmlns:a16="http://schemas.microsoft.com/office/drawing/2014/main" id="{48F696FB-6563-486A-8935-F4ECDE8EB68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96531" y="4097073"/>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java spring boot thymeleaf">
            <a:extLst>
              <a:ext uri="{FF2B5EF4-FFF2-40B4-BE49-F238E27FC236}">
                <a16:creationId xmlns:a16="http://schemas.microsoft.com/office/drawing/2014/main" id="{16FD87A6-60F6-4127-88C5-420AEC557CF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087"/>
          <a:stretch/>
        </p:blipFill>
        <p:spPr bwMode="auto">
          <a:xfrm>
            <a:off x="4509581" y="4101917"/>
            <a:ext cx="979783" cy="40086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java spring boot thymeleaf">
            <a:extLst>
              <a:ext uri="{FF2B5EF4-FFF2-40B4-BE49-F238E27FC236}">
                <a16:creationId xmlns:a16="http://schemas.microsoft.com/office/drawing/2014/main" id="{62F77DB0-5024-496A-9B7C-8EA42FB0C52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43145"/>
          <a:stretch/>
        </p:blipFill>
        <p:spPr bwMode="auto">
          <a:xfrm>
            <a:off x="3841298" y="3917589"/>
            <a:ext cx="979783" cy="5570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3E3AAEC-78F8-4BB4-9FD1-8692BFCB4063}"/>
              </a:ext>
            </a:extLst>
          </p:cNvPr>
          <p:cNvSpPr/>
          <p:nvPr/>
        </p:nvSpPr>
        <p:spPr>
          <a:xfrm>
            <a:off x="305529" y="2256133"/>
            <a:ext cx="1642685"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0" name="Rectangle: Rounded Corners 79">
            <a:extLst>
              <a:ext uri="{FF2B5EF4-FFF2-40B4-BE49-F238E27FC236}">
                <a16:creationId xmlns:a16="http://schemas.microsoft.com/office/drawing/2014/main" id="{3693F34E-1A38-4EC3-A4FE-91253589E697}"/>
              </a:ext>
            </a:extLst>
          </p:cNvPr>
          <p:cNvSpPr/>
          <p:nvPr/>
        </p:nvSpPr>
        <p:spPr>
          <a:xfrm>
            <a:off x="2198613" y="2318171"/>
            <a:ext cx="1539435"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1" name="Rectangle: Rounded Corners 80">
            <a:extLst>
              <a:ext uri="{FF2B5EF4-FFF2-40B4-BE49-F238E27FC236}">
                <a16:creationId xmlns:a16="http://schemas.microsoft.com/office/drawing/2014/main" id="{51D9FDD6-FD8F-4EBA-9CBA-CB30439FBA14}"/>
              </a:ext>
            </a:extLst>
          </p:cNvPr>
          <p:cNvSpPr/>
          <p:nvPr/>
        </p:nvSpPr>
        <p:spPr>
          <a:xfrm>
            <a:off x="3994677" y="2334825"/>
            <a:ext cx="1494688"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2" name="Rectangle: Rounded Corners 81">
            <a:extLst>
              <a:ext uri="{FF2B5EF4-FFF2-40B4-BE49-F238E27FC236}">
                <a16:creationId xmlns:a16="http://schemas.microsoft.com/office/drawing/2014/main" id="{C8A22FC1-B0B7-450E-846A-0E0C4029BB57}"/>
              </a:ext>
            </a:extLst>
          </p:cNvPr>
          <p:cNvSpPr/>
          <p:nvPr/>
        </p:nvSpPr>
        <p:spPr>
          <a:xfrm>
            <a:off x="5668190" y="2341286"/>
            <a:ext cx="1494688"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3" name="Rectangle: Rounded Corners 82">
            <a:extLst>
              <a:ext uri="{FF2B5EF4-FFF2-40B4-BE49-F238E27FC236}">
                <a16:creationId xmlns:a16="http://schemas.microsoft.com/office/drawing/2014/main" id="{1776D169-DED7-4EBC-8941-7076B4BBA5F9}"/>
              </a:ext>
            </a:extLst>
          </p:cNvPr>
          <p:cNvSpPr/>
          <p:nvPr/>
        </p:nvSpPr>
        <p:spPr>
          <a:xfrm>
            <a:off x="7374611" y="2347747"/>
            <a:ext cx="1461780"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4" name="Rounded Rectangle 32">
            <a:extLst>
              <a:ext uri="{FF2B5EF4-FFF2-40B4-BE49-F238E27FC236}">
                <a16:creationId xmlns:a16="http://schemas.microsoft.com/office/drawing/2014/main" id="{706E2170-3365-4F8E-8E2D-20470B71B2A8}"/>
              </a:ext>
            </a:extLst>
          </p:cNvPr>
          <p:cNvSpPr/>
          <p:nvPr/>
        </p:nvSpPr>
        <p:spPr>
          <a:xfrm>
            <a:off x="-34793" y="3754009"/>
            <a:ext cx="9088748" cy="190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endParaRPr lang="nl-NL" dirty="0"/>
          </a:p>
        </p:txBody>
      </p:sp>
      <p:sp>
        <p:nvSpPr>
          <p:cNvPr id="85" name="Down Arrow 42">
            <a:extLst>
              <a:ext uri="{FF2B5EF4-FFF2-40B4-BE49-F238E27FC236}">
                <a16:creationId xmlns:a16="http://schemas.microsoft.com/office/drawing/2014/main" id="{8178201D-29E2-47FB-BBE7-9AAFA609D5B4}"/>
              </a:ext>
            </a:extLst>
          </p:cNvPr>
          <p:cNvSpPr/>
          <p:nvPr/>
        </p:nvSpPr>
        <p:spPr>
          <a:xfrm>
            <a:off x="198916" y="3162600"/>
            <a:ext cx="8431314" cy="531470"/>
          </a:xfrm>
          <a:prstGeom prst="downArrow">
            <a:avLst/>
          </a:prstGeom>
          <a:gradFill flip="none" rotWithShape="1">
            <a:gsLst>
              <a:gs pos="0">
                <a:schemeClr val="accent1">
                  <a:lumMod val="110000"/>
                  <a:satMod val="105000"/>
                  <a:tint val="67000"/>
                  <a:alpha val="33000"/>
                </a:schemeClr>
              </a:gs>
              <a:gs pos="49000">
                <a:schemeClr val="accent1">
                  <a:lumMod val="105000"/>
                  <a:satMod val="103000"/>
                  <a:tint val="73000"/>
                  <a:alpha val="57000"/>
                </a:schemeClr>
              </a:gs>
              <a:gs pos="100000">
                <a:schemeClr val="accent1">
                  <a:lumMod val="105000"/>
                  <a:satMod val="109000"/>
                  <a:tint val="81000"/>
                  <a:alpha val="63000"/>
                </a:schemeClr>
              </a:gs>
            </a:gsLst>
            <a:lin ang="189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86" name="Rectangular Callout 64">
            <a:extLst>
              <a:ext uri="{FF2B5EF4-FFF2-40B4-BE49-F238E27FC236}">
                <a16:creationId xmlns:a16="http://schemas.microsoft.com/office/drawing/2014/main" id="{C208032B-8013-4435-BADB-0B45F8285A67}"/>
              </a:ext>
            </a:extLst>
          </p:cNvPr>
          <p:cNvSpPr/>
          <p:nvPr/>
        </p:nvSpPr>
        <p:spPr>
          <a:xfrm>
            <a:off x="2654607" y="2104459"/>
            <a:ext cx="911876" cy="351823"/>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0"/>
          </a:p>
        </p:txBody>
      </p:sp>
      <p:sp>
        <p:nvSpPr>
          <p:cNvPr id="87" name="TextBox 86">
            <a:extLst>
              <a:ext uri="{FF2B5EF4-FFF2-40B4-BE49-F238E27FC236}">
                <a16:creationId xmlns:a16="http://schemas.microsoft.com/office/drawing/2014/main" id="{9266452B-A5F0-498D-B310-59F1B9495505}"/>
              </a:ext>
            </a:extLst>
          </p:cNvPr>
          <p:cNvSpPr txBox="1"/>
          <p:nvPr/>
        </p:nvSpPr>
        <p:spPr>
          <a:xfrm>
            <a:off x="2621435" y="2102408"/>
            <a:ext cx="983516" cy="369332"/>
          </a:xfrm>
          <a:prstGeom prst="rect">
            <a:avLst/>
          </a:prstGeom>
          <a:noFill/>
        </p:spPr>
        <p:txBody>
          <a:bodyPr wrap="square" rtlCol="0">
            <a:spAutoFit/>
          </a:bodyPr>
          <a:lstStyle/>
          <a:p>
            <a:r>
              <a:rPr lang="en-US" sz="900" dirty="0" err="1"/>
              <a:t>ViewProduct</a:t>
            </a:r>
            <a:endParaRPr lang="en-US" sz="900" dirty="0"/>
          </a:p>
          <a:p>
            <a:r>
              <a:rPr lang="en-US" sz="900" dirty="0" err="1"/>
              <a:t>InspectInvoice</a:t>
            </a:r>
            <a:endParaRPr lang="nl-NL" sz="900" dirty="0"/>
          </a:p>
        </p:txBody>
      </p:sp>
      <p:sp>
        <p:nvSpPr>
          <p:cNvPr id="7" name="Footer Placeholder 6">
            <a:extLst>
              <a:ext uri="{FF2B5EF4-FFF2-40B4-BE49-F238E27FC236}">
                <a16:creationId xmlns:a16="http://schemas.microsoft.com/office/drawing/2014/main" id="{AB70DD34-7A77-462D-B450-0F69EB6E630E}"/>
              </a:ext>
            </a:extLst>
          </p:cNvPr>
          <p:cNvSpPr>
            <a:spLocks noGrp="1"/>
          </p:cNvSpPr>
          <p:nvPr>
            <p:ph type="ftr" sz="quarter" idx="11"/>
          </p:nvPr>
        </p:nvSpPr>
        <p:spPr/>
        <p:txBody>
          <a:bodyPr/>
          <a:lstStyle/>
          <a:p>
            <a:r>
              <a:rPr lang="en-US"/>
              <a:t>Oracle JET Web Components Bring Agility to App Development</a:t>
            </a:r>
            <a:endParaRPr lang="nl-NL"/>
          </a:p>
        </p:txBody>
      </p:sp>
      <p:sp>
        <p:nvSpPr>
          <p:cNvPr id="8" name="Slide Number Placeholder 7">
            <a:extLst>
              <a:ext uri="{FF2B5EF4-FFF2-40B4-BE49-F238E27FC236}">
                <a16:creationId xmlns:a16="http://schemas.microsoft.com/office/drawing/2014/main" id="{E7552834-A750-49E0-9E97-B8B96CB1D14C}"/>
              </a:ext>
            </a:extLst>
          </p:cNvPr>
          <p:cNvSpPr>
            <a:spLocks noGrp="1"/>
          </p:cNvSpPr>
          <p:nvPr>
            <p:ph type="sldNum" sz="quarter" idx="12"/>
          </p:nvPr>
        </p:nvSpPr>
        <p:spPr/>
        <p:txBody>
          <a:bodyPr/>
          <a:lstStyle/>
          <a:p>
            <a:fld id="{3DAF2546-231D-475C-B5EC-5D48B791FE27}" type="slidenum">
              <a:rPr lang="nl-NL" smtClean="0"/>
              <a:t>50</a:t>
            </a:fld>
            <a:endParaRPr lang="nl-NL"/>
          </a:p>
        </p:txBody>
      </p:sp>
    </p:spTree>
    <p:extLst>
      <p:ext uri="{BB962C8B-B14F-4D97-AF65-F5344CB8AC3E}">
        <p14:creationId xmlns:p14="http://schemas.microsoft.com/office/powerpoint/2010/main" val="20427105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Shop Portal Solution Design – </a:t>
            </a:r>
            <a:br>
              <a:rPr lang="en-US" dirty="0"/>
            </a:br>
            <a:r>
              <a:rPr lang="en-US" dirty="0"/>
              <a:t>decoupled JET Web Components – much smoother UX!</a:t>
            </a:r>
            <a:endParaRPr lang="nl-NL" dirty="0"/>
          </a:p>
        </p:txBody>
      </p:sp>
      <p:sp>
        <p:nvSpPr>
          <p:cNvPr id="3" name="Rounded Rectangle 2"/>
          <p:cNvSpPr/>
          <p:nvPr/>
        </p:nvSpPr>
        <p:spPr>
          <a:xfrm>
            <a:off x="46256" y="770021"/>
            <a:ext cx="8862613" cy="2603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Web Shop – Customer User Interface</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013" dirty="0"/>
          </a:p>
          <a:p>
            <a:pPr algn="ctr"/>
            <a:endParaRPr lang="nl-NL" sz="1013" dirty="0"/>
          </a:p>
        </p:txBody>
      </p:sp>
      <p:sp>
        <p:nvSpPr>
          <p:cNvPr id="4" name="Rounded Rectangle 3"/>
          <p:cNvSpPr/>
          <p:nvPr/>
        </p:nvSpPr>
        <p:spPr>
          <a:xfrm>
            <a:off x="373470" y="4052470"/>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Customers</a:t>
            </a:r>
          </a:p>
          <a:p>
            <a:pPr algn="ctr"/>
            <a:endParaRPr lang="en-US" sz="1200" dirty="0"/>
          </a:p>
        </p:txBody>
      </p:sp>
      <p:sp>
        <p:nvSpPr>
          <p:cNvPr id="9" name="Rounded Rectangle 8"/>
          <p:cNvSpPr/>
          <p:nvPr/>
        </p:nvSpPr>
        <p:spPr>
          <a:xfrm>
            <a:off x="6477197" y="1300034"/>
            <a:ext cx="1760098" cy="51348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13" dirty="0"/>
              <a:t>Menu &amp; </a:t>
            </a:r>
            <a:r>
              <a:rPr lang="en-US" sz="1013" dirty="0" err="1"/>
              <a:t>Nav</a:t>
            </a:r>
            <a:endParaRPr lang="nl-NL" sz="900" dirty="0"/>
          </a:p>
          <a:p>
            <a:pPr marL="214313" indent="-214313">
              <a:buFont typeface="Arial" panose="020B0604020202020204" pitchFamily="34" charset="0"/>
              <a:buChar char="•"/>
            </a:pPr>
            <a:r>
              <a:rPr lang="en-US" sz="1013" dirty="0"/>
              <a:t>Marketing content</a:t>
            </a:r>
          </a:p>
        </p:txBody>
      </p:sp>
      <p:pic>
        <p:nvPicPr>
          <p:cNvPr id="10" name="Picture 10" descr="Image result for oracle jet 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8415" y="982973"/>
            <a:ext cx="1267407" cy="7263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98916" y="2026377"/>
            <a:ext cx="1830149"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12" name="TextBox 11"/>
          <p:cNvSpPr txBox="1"/>
          <p:nvPr/>
        </p:nvSpPr>
        <p:spPr>
          <a:xfrm>
            <a:off x="201256" y="2051896"/>
            <a:ext cx="611065" cy="248209"/>
          </a:xfrm>
          <a:prstGeom prst="rect">
            <a:avLst/>
          </a:prstGeom>
          <a:noFill/>
        </p:spPr>
        <p:txBody>
          <a:bodyPr wrap="none" rtlCol="0">
            <a:spAutoFit/>
          </a:bodyPr>
          <a:lstStyle/>
          <a:p>
            <a:r>
              <a:rPr lang="en-US" sz="1013" dirty="0"/>
              <a:t>Module</a:t>
            </a:r>
            <a:endParaRPr lang="nl-NL" sz="1013" dirty="0"/>
          </a:p>
        </p:txBody>
      </p:sp>
      <p:sp>
        <p:nvSpPr>
          <p:cNvPr id="13" name="Rounded Rectangle 12"/>
          <p:cNvSpPr/>
          <p:nvPr/>
        </p:nvSpPr>
        <p:spPr>
          <a:xfrm>
            <a:off x="415717" y="2422170"/>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14313" indent="-214313">
              <a:buFont typeface="Arial" panose="020B0604020202020204" pitchFamily="34" charset="0"/>
              <a:buChar char="•"/>
            </a:pPr>
            <a:r>
              <a:rPr lang="en-US" sz="1200" dirty="0"/>
              <a:t>JET Web Component</a:t>
            </a:r>
          </a:p>
        </p:txBody>
      </p:sp>
      <p:sp>
        <p:nvSpPr>
          <p:cNvPr id="16" name="Up Arrow 15"/>
          <p:cNvSpPr/>
          <p:nvPr/>
        </p:nvSpPr>
        <p:spPr>
          <a:xfrm>
            <a:off x="1419517" y="1891878"/>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7" name="Lightning Bolt 16"/>
          <p:cNvSpPr/>
          <p:nvPr/>
        </p:nvSpPr>
        <p:spPr>
          <a:xfrm>
            <a:off x="1304758" y="1756727"/>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8" name="Rounded Rectangle 17"/>
          <p:cNvSpPr/>
          <p:nvPr/>
        </p:nvSpPr>
        <p:spPr>
          <a:xfrm>
            <a:off x="2654607" y="1301128"/>
            <a:ext cx="3645910" cy="51348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13" dirty="0"/>
              <a:t>Client Side (JS) Event Bus &amp; Routing</a:t>
            </a:r>
          </a:p>
          <a:p>
            <a:pPr marL="214313" indent="-214313">
              <a:buFont typeface="Arial" panose="020B0604020202020204" pitchFamily="34" charset="0"/>
              <a:buChar char="•"/>
            </a:pPr>
            <a:r>
              <a:rPr lang="en-US" sz="1013" dirty="0"/>
              <a:t>Context (user settings, navigation history, ..)</a:t>
            </a:r>
          </a:p>
        </p:txBody>
      </p:sp>
      <p:sp>
        <p:nvSpPr>
          <p:cNvPr id="19" name="Rectangular Callout 18"/>
          <p:cNvSpPr/>
          <p:nvPr/>
        </p:nvSpPr>
        <p:spPr>
          <a:xfrm>
            <a:off x="811759" y="1170773"/>
            <a:ext cx="1531007" cy="410993"/>
          </a:xfrm>
          <a:prstGeom prst="wedgeRectCallout">
            <a:avLst>
              <a:gd name="adj1" fmla="val -6662"/>
              <a:gd name="adj2" fmla="val 12606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0" name="TextBox 19"/>
          <p:cNvSpPr txBox="1"/>
          <p:nvPr/>
        </p:nvSpPr>
        <p:spPr>
          <a:xfrm>
            <a:off x="771629" y="1162751"/>
            <a:ext cx="2815802" cy="415498"/>
          </a:xfrm>
          <a:prstGeom prst="rect">
            <a:avLst/>
          </a:prstGeom>
          <a:noFill/>
        </p:spPr>
        <p:txBody>
          <a:bodyPr wrap="square" rtlCol="0">
            <a:spAutoFit/>
          </a:bodyPr>
          <a:lstStyle/>
          <a:p>
            <a:r>
              <a:rPr lang="en-US" sz="1050" dirty="0" err="1"/>
              <a:t>CustomerSignIn</a:t>
            </a:r>
            <a:r>
              <a:rPr lang="en-US" sz="1050" dirty="0"/>
              <a:t>, </a:t>
            </a:r>
          </a:p>
          <a:p>
            <a:r>
              <a:rPr lang="en-US" sz="1050" dirty="0" err="1"/>
              <a:t>ChangedProfileSettings</a:t>
            </a:r>
            <a:r>
              <a:rPr lang="en-US" sz="1050" dirty="0"/>
              <a:t> </a:t>
            </a:r>
          </a:p>
        </p:txBody>
      </p:sp>
      <p:sp>
        <p:nvSpPr>
          <p:cNvPr id="21" name="Up Arrow 20"/>
          <p:cNvSpPr/>
          <p:nvPr/>
        </p:nvSpPr>
        <p:spPr>
          <a:xfrm flipV="1">
            <a:off x="1601159" y="1891878"/>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4" name="Lightning Bolt 13"/>
          <p:cNvSpPr/>
          <p:nvPr/>
        </p:nvSpPr>
        <p:spPr>
          <a:xfrm>
            <a:off x="1630686" y="1734617"/>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9" name="Rectangle 28"/>
          <p:cNvSpPr/>
          <p:nvPr/>
        </p:nvSpPr>
        <p:spPr>
          <a:xfrm>
            <a:off x="2173182" y="2026377"/>
            <a:ext cx="1590202"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30" name="Rounded Rectangle 29"/>
          <p:cNvSpPr/>
          <p:nvPr/>
        </p:nvSpPr>
        <p:spPr>
          <a:xfrm>
            <a:off x="2389983" y="2422170"/>
            <a:ext cx="1197448"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JET Web Component</a:t>
            </a:r>
          </a:p>
        </p:txBody>
      </p:sp>
      <p:sp>
        <p:nvSpPr>
          <p:cNvPr id="31" name="Up Arrow 30"/>
          <p:cNvSpPr/>
          <p:nvPr/>
        </p:nvSpPr>
        <p:spPr>
          <a:xfrm>
            <a:off x="3393782" y="1891878"/>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2" name="Lightning Bolt 31"/>
          <p:cNvSpPr/>
          <p:nvPr/>
        </p:nvSpPr>
        <p:spPr>
          <a:xfrm>
            <a:off x="3279024" y="1756727"/>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3" name="Up Arrow 32"/>
          <p:cNvSpPr/>
          <p:nvPr/>
        </p:nvSpPr>
        <p:spPr>
          <a:xfrm flipV="1">
            <a:off x="3575425" y="1891878"/>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4" name="Lightning Bolt 33"/>
          <p:cNvSpPr/>
          <p:nvPr/>
        </p:nvSpPr>
        <p:spPr>
          <a:xfrm>
            <a:off x="3604951" y="1734617"/>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5" name="TextBox 34"/>
          <p:cNvSpPr txBox="1"/>
          <p:nvPr/>
        </p:nvSpPr>
        <p:spPr>
          <a:xfrm>
            <a:off x="2157542" y="2037647"/>
            <a:ext cx="611065" cy="248209"/>
          </a:xfrm>
          <a:prstGeom prst="rect">
            <a:avLst/>
          </a:prstGeom>
          <a:noFill/>
        </p:spPr>
        <p:txBody>
          <a:bodyPr wrap="none" rtlCol="0">
            <a:spAutoFit/>
          </a:bodyPr>
          <a:lstStyle/>
          <a:p>
            <a:r>
              <a:rPr lang="en-US" sz="1013" dirty="0"/>
              <a:t>Module</a:t>
            </a:r>
            <a:endParaRPr lang="nl-NL" sz="1013" dirty="0"/>
          </a:p>
        </p:txBody>
      </p:sp>
      <p:sp>
        <p:nvSpPr>
          <p:cNvPr id="36" name="Rounded Rectangle 35"/>
          <p:cNvSpPr/>
          <p:nvPr/>
        </p:nvSpPr>
        <p:spPr>
          <a:xfrm>
            <a:off x="2261569" y="4052470"/>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Orders</a:t>
            </a:r>
          </a:p>
          <a:p>
            <a:pPr algn="ctr"/>
            <a:endParaRPr lang="en-US" sz="1200" dirty="0"/>
          </a:p>
        </p:txBody>
      </p:sp>
      <p:sp>
        <p:nvSpPr>
          <p:cNvPr id="45" name="Rectangle 44"/>
          <p:cNvSpPr/>
          <p:nvPr/>
        </p:nvSpPr>
        <p:spPr>
          <a:xfrm>
            <a:off x="5572935" y="2032300"/>
            <a:ext cx="1622851"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46" name="Rounded Rectangle 45"/>
          <p:cNvSpPr/>
          <p:nvPr/>
        </p:nvSpPr>
        <p:spPr>
          <a:xfrm>
            <a:off x="5789736" y="2428093"/>
            <a:ext cx="1222033" cy="705395"/>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JET Web Component</a:t>
            </a:r>
          </a:p>
        </p:txBody>
      </p:sp>
      <p:sp>
        <p:nvSpPr>
          <p:cNvPr id="47" name="Up Arrow 46"/>
          <p:cNvSpPr/>
          <p:nvPr/>
        </p:nvSpPr>
        <p:spPr>
          <a:xfrm>
            <a:off x="6692683" y="1897800"/>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8" name="Lightning Bolt 47"/>
          <p:cNvSpPr/>
          <p:nvPr/>
        </p:nvSpPr>
        <p:spPr>
          <a:xfrm>
            <a:off x="6577924" y="1762649"/>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9" name="Up Arrow 48"/>
          <p:cNvSpPr/>
          <p:nvPr/>
        </p:nvSpPr>
        <p:spPr>
          <a:xfrm flipV="1">
            <a:off x="6874325" y="1897800"/>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0" name="Lightning Bolt 49"/>
          <p:cNvSpPr/>
          <p:nvPr/>
        </p:nvSpPr>
        <p:spPr>
          <a:xfrm>
            <a:off x="6903852" y="1740540"/>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1" name="TextBox 50"/>
          <p:cNvSpPr txBox="1"/>
          <p:nvPr/>
        </p:nvSpPr>
        <p:spPr>
          <a:xfrm>
            <a:off x="5557295" y="2043570"/>
            <a:ext cx="611065" cy="248209"/>
          </a:xfrm>
          <a:prstGeom prst="rect">
            <a:avLst/>
          </a:prstGeom>
          <a:noFill/>
        </p:spPr>
        <p:txBody>
          <a:bodyPr wrap="none" rtlCol="0">
            <a:spAutoFit/>
          </a:bodyPr>
          <a:lstStyle/>
          <a:p>
            <a:r>
              <a:rPr lang="en-US" sz="1013" dirty="0"/>
              <a:t>Module</a:t>
            </a:r>
            <a:endParaRPr lang="nl-NL" sz="1013" dirty="0"/>
          </a:p>
        </p:txBody>
      </p:sp>
      <p:sp>
        <p:nvSpPr>
          <p:cNvPr id="52" name="Rectangle 51"/>
          <p:cNvSpPr/>
          <p:nvPr/>
        </p:nvSpPr>
        <p:spPr>
          <a:xfrm>
            <a:off x="7314676" y="2032300"/>
            <a:ext cx="1459137"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53" name="Rounded Rectangle 52"/>
          <p:cNvSpPr/>
          <p:nvPr/>
        </p:nvSpPr>
        <p:spPr>
          <a:xfrm>
            <a:off x="7531476" y="2428093"/>
            <a:ext cx="1098754" cy="705395"/>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JET Web Component</a:t>
            </a:r>
          </a:p>
        </p:txBody>
      </p:sp>
      <p:sp>
        <p:nvSpPr>
          <p:cNvPr id="54" name="Up Arrow 53"/>
          <p:cNvSpPr/>
          <p:nvPr/>
        </p:nvSpPr>
        <p:spPr>
          <a:xfrm>
            <a:off x="8369109" y="1897800"/>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5" name="Lightning Bolt 54"/>
          <p:cNvSpPr/>
          <p:nvPr/>
        </p:nvSpPr>
        <p:spPr>
          <a:xfrm>
            <a:off x="8254351" y="1762649"/>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6" name="Up Arrow 55"/>
          <p:cNvSpPr/>
          <p:nvPr/>
        </p:nvSpPr>
        <p:spPr>
          <a:xfrm flipV="1">
            <a:off x="8550752" y="1897800"/>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7" name="Lightning Bolt 56"/>
          <p:cNvSpPr/>
          <p:nvPr/>
        </p:nvSpPr>
        <p:spPr>
          <a:xfrm>
            <a:off x="8580278" y="1740540"/>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8" name="TextBox 57"/>
          <p:cNvSpPr txBox="1"/>
          <p:nvPr/>
        </p:nvSpPr>
        <p:spPr>
          <a:xfrm>
            <a:off x="7299036" y="2043570"/>
            <a:ext cx="611065" cy="248209"/>
          </a:xfrm>
          <a:prstGeom prst="rect">
            <a:avLst/>
          </a:prstGeom>
          <a:noFill/>
        </p:spPr>
        <p:txBody>
          <a:bodyPr wrap="none" rtlCol="0">
            <a:spAutoFit/>
          </a:bodyPr>
          <a:lstStyle/>
          <a:p>
            <a:r>
              <a:rPr lang="en-US" sz="1013" dirty="0"/>
              <a:t>Module</a:t>
            </a:r>
            <a:endParaRPr lang="nl-NL" sz="1013" dirty="0"/>
          </a:p>
        </p:txBody>
      </p:sp>
      <p:sp>
        <p:nvSpPr>
          <p:cNvPr id="59" name="Rounded Rectangle 58"/>
          <p:cNvSpPr/>
          <p:nvPr/>
        </p:nvSpPr>
        <p:spPr>
          <a:xfrm>
            <a:off x="5736540" y="4105094"/>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Loyalty</a:t>
            </a:r>
          </a:p>
          <a:p>
            <a:pPr algn="ctr"/>
            <a:endParaRPr lang="en-US" sz="1200" dirty="0"/>
          </a:p>
        </p:txBody>
      </p:sp>
      <p:sp>
        <p:nvSpPr>
          <p:cNvPr id="60" name="Rounded Rectangle 59"/>
          <p:cNvSpPr/>
          <p:nvPr/>
        </p:nvSpPr>
        <p:spPr>
          <a:xfrm>
            <a:off x="7427913" y="4129965"/>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Billing &amp; Invoicing</a:t>
            </a:r>
          </a:p>
        </p:txBody>
      </p:sp>
      <p:sp>
        <p:nvSpPr>
          <p:cNvPr id="65" name="Rectangular Callout 64"/>
          <p:cNvSpPr/>
          <p:nvPr/>
        </p:nvSpPr>
        <p:spPr>
          <a:xfrm>
            <a:off x="2654607" y="2104459"/>
            <a:ext cx="911876" cy="351823"/>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0"/>
          </a:p>
        </p:txBody>
      </p:sp>
      <p:sp>
        <p:nvSpPr>
          <p:cNvPr id="66" name="TextBox 65"/>
          <p:cNvSpPr txBox="1"/>
          <p:nvPr/>
        </p:nvSpPr>
        <p:spPr>
          <a:xfrm>
            <a:off x="2621435" y="2102408"/>
            <a:ext cx="983516" cy="369332"/>
          </a:xfrm>
          <a:prstGeom prst="rect">
            <a:avLst/>
          </a:prstGeom>
          <a:noFill/>
        </p:spPr>
        <p:txBody>
          <a:bodyPr wrap="square" rtlCol="0">
            <a:spAutoFit/>
          </a:bodyPr>
          <a:lstStyle/>
          <a:p>
            <a:r>
              <a:rPr lang="en-US" sz="900" dirty="0" err="1"/>
              <a:t>ViewProduct</a:t>
            </a:r>
            <a:endParaRPr lang="en-US" sz="900" dirty="0"/>
          </a:p>
          <a:p>
            <a:r>
              <a:rPr lang="en-US" sz="900" dirty="0" err="1"/>
              <a:t>InspectInvoice</a:t>
            </a:r>
            <a:endParaRPr lang="nl-NL" sz="900" dirty="0"/>
          </a:p>
        </p:txBody>
      </p:sp>
      <p:sp>
        <p:nvSpPr>
          <p:cNvPr id="37" name="Rectangle 36"/>
          <p:cNvSpPr/>
          <p:nvPr/>
        </p:nvSpPr>
        <p:spPr>
          <a:xfrm>
            <a:off x="3913173" y="2032300"/>
            <a:ext cx="1517350"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39" name="Up Arrow 38"/>
          <p:cNvSpPr/>
          <p:nvPr/>
        </p:nvSpPr>
        <p:spPr>
          <a:xfrm>
            <a:off x="5032922" y="1897800"/>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0" name="Lightning Bolt 39"/>
          <p:cNvSpPr/>
          <p:nvPr/>
        </p:nvSpPr>
        <p:spPr>
          <a:xfrm>
            <a:off x="4918163" y="1762649"/>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1" name="Up Arrow 40"/>
          <p:cNvSpPr/>
          <p:nvPr/>
        </p:nvSpPr>
        <p:spPr>
          <a:xfrm flipV="1">
            <a:off x="5214564" y="1897800"/>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2" name="Lightning Bolt 41"/>
          <p:cNvSpPr/>
          <p:nvPr/>
        </p:nvSpPr>
        <p:spPr>
          <a:xfrm>
            <a:off x="5244091" y="1740540"/>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3" name="TextBox 42"/>
          <p:cNvSpPr txBox="1"/>
          <p:nvPr/>
        </p:nvSpPr>
        <p:spPr>
          <a:xfrm>
            <a:off x="3897534" y="2043570"/>
            <a:ext cx="678391" cy="248209"/>
          </a:xfrm>
          <a:prstGeom prst="rect">
            <a:avLst/>
          </a:prstGeom>
          <a:noFill/>
        </p:spPr>
        <p:txBody>
          <a:bodyPr wrap="none" rtlCol="0">
            <a:spAutoFit/>
          </a:bodyPr>
          <a:lstStyle/>
          <a:p>
            <a:r>
              <a:rPr lang="en-US" sz="1013" dirty="0"/>
              <a:t>IFRAME</a:t>
            </a:r>
            <a:endParaRPr lang="nl-NL" sz="1013" dirty="0"/>
          </a:p>
        </p:txBody>
      </p:sp>
      <p:sp>
        <p:nvSpPr>
          <p:cNvPr id="38" name="Rounded Rectangle 37"/>
          <p:cNvSpPr/>
          <p:nvPr/>
        </p:nvSpPr>
        <p:spPr>
          <a:xfrm>
            <a:off x="4129975" y="2428093"/>
            <a:ext cx="1142589" cy="705395"/>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sp>
        <p:nvSpPr>
          <p:cNvPr id="44" name="Rounded Rectangle 43"/>
          <p:cNvSpPr/>
          <p:nvPr/>
        </p:nvSpPr>
        <p:spPr>
          <a:xfrm>
            <a:off x="4073258" y="4077342"/>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Products</a:t>
            </a:r>
          </a:p>
          <a:p>
            <a:pPr algn="ctr"/>
            <a:endParaRPr lang="en-US" sz="1200" dirty="0"/>
          </a:p>
        </p:txBody>
      </p:sp>
      <p:sp>
        <p:nvSpPr>
          <p:cNvPr id="61" name="Rectangular Callout 60"/>
          <p:cNvSpPr/>
          <p:nvPr/>
        </p:nvSpPr>
        <p:spPr>
          <a:xfrm>
            <a:off x="4350868" y="2242029"/>
            <a:ext cx="872523" cy="263136"/>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62" name="TextBox 61"/>
          <p:cNvSpPr txBox="1"/>
          <p:nvPr/>
        </p:nvSpPr>
        <p:spPr>
          <a:xfrm>
            <a:off x="4302774" y="2269977"/>
            <a:ext cx="1031207" cy="253916"/>
          </a:xfrm>
          <a:prstGeom prst="rect">
            <a:avLst/>
          </a:prstGeom>
          <a:noFill/>
        </p:spPr>
        <p:txBody>
          <a:bodyPr wrap="square" rtlCol="0">
            <a:spAutoFit/>
          </a:bodyPr>
          <a:lstStyle/>
          <a:p>
            <a:r>
              <a:rPr lang="en-US" sz="1000" dirty="0" err="1"/>
              <a:t>AddToBasket</a:t>
            </a:r>
            <a:endParaRPr lang="nl-NL" sz="1000" dirty="0"/>
          </a:p>
        </p:txBody>
      </p:sp>
      <p:pic>
        <p:nvPicPr>
          <p:cNvPr id="64" name="Picture 10" descr="Image result for oracle jet logo">
            <a:extLst>
              <a:ext uri="{FF2B5EF4-FFF2-40B4-BE49-F238E27FC236}">
                <a16:creationId xmlns:a16="http://schemas.microsoft.com/office/drawing/2014/main" id="{3AB3F863-9E28-481E-A1C3-5E294EE81F75}"/>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50004" y="4018548"/>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10" descr="Image result for oracle jet logo">
            <a:extLst>
              <a:ext uri="{FF2B5EF4-FFF2-40B4-BE49-F238E27FC236}">
                <a16:creationId xmlns:a16="http://schemas.microsoft.com/office/drawing/2014/main" id="{E1C1079E-706D-427B-A5EC-3AB9B6456C98}"/>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10545" y="4018548"/>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10" descr="Image result for oracle jet logo">
            <a:extLst>
              <a:ext uri="{FF2B5EF4-FFF2-40B4-BE49-F238E27FC236}">
                <a16:creationId xmlns:a16="http://schemas.microsoft.com/office/drawing/2014/main" id="{F2225DCC-73D1-4923-959C-6D9EF237002B}"/>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77924" y="4105094"/>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Image result for oracle jet logo">
            <a:extLst>
              <a:ext uri="{FF2B5EF4-FFF2-40B4-BE49-F238E27FC236}">
                <a16:creationId xmlns:a16="http://schemas.microsoft.com/office/drawing/2014/main" id="{48F696FB-6563-486A-8935-F4ECDE8EB68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96531" y="4105094"/>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java spring boot thymeleaf">
            <a:extLst>
              <a:ext uri="{FF2B5EF4-FFF2-40B4-BE49-F238E27FC236}">
                <a16:creationId xmlns:a16="http://schemas.microsoft.com/office/drawing/2014/main" id="{16FD87A6-60F6-4127-88C5-420AEC557CF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087"/>
          <a:stretch/>
        </p:blipFill>
        <p:spPr bwMode="auto">
          <a:xfrm>
            <a:off x="4509581" y="4109938"/>
            <a:ext cx="979783" cy="40086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java spring boot thymeleaf">
            <a:extLst>
              <a:ext uri="{FF2B5EF4-FFF2-40B4-BE49-F238E27FC236}">
                <a16:creationId xmlns:a16="http://schemas.microsoft.com/office/drawing/2014/main" id="{62F77DB0-5024-496A-9B7C-8EA42FB0C52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43145"/>
          <a:stretch/>
        </p:blipFill>
        <p:spPr bwMode="auto">
          <a:xfrm>
            <a:off x="3841298" y="3925610"/>
            <a:ext cx="979783" cy="5570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3E3AAEC-78F8-4BB4-9FD1-8692BFCB4063}"/>
              </a:ext>
            </a:extLst>
          </p:cNvPr>
          <p:cNvSpPr/>
          <p:nvPr/>
        </p:nvSpPr>
        <p:spPr>
          <a:xfrm>
            <a:off x="305529" y="2264154"/>
            <a:ext cx="1642685"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0" name="Rectangle: Rounded Corners 79">
            <a:extLst>
              <a:ext uri="{FF2B5EF4-FFF2-40B4-BE49-F238E27FC236}">
                <a16:creationId xmlns:a16="http://schemas.microsoft.com/office/drawing/2014/main" id="{3693F34E-1A38-4EC3-A4FE-91253589E697}"/>
              </a:ext>
            </a:extLst>
          </p:cNvPr>
          <p:cNvSpPr/>
          <p:nvPr/>
        </p:nvSpPr>
        <p:spPr>
          <a:xfrm>
            <a:off x="2198613" y="2326192"/>
            <a:ext cx="1539435"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1" name="Rectangle: Rounded Corners 80">
            <a:extLst>
              <a:ext uri="{FF2B5EF4-FFF2-40B4-BE49-F238E27FC236}">
                <a16:creationId xmlns:a16="http://schemas.microsoft.com/office/drawing/2014/main" id="{51D9FDD6-FD8F-4EBA-9CBA-CB30439FBA14}"/>
              </a:ext>
            </a:extLst>
          </p:cNvPr>
          <p:cNvSpPr/>
          <p:nvPr/>
        </p:nvSpPr>
        <p:spPr>
          <a:xfrm>
            <a:off x="3994677" y="2342846"/>
            <a:ext cx="1494688"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2" name="Rectangle: Rounded Corners 81">
            <a:extLst>
              <a:ext uri="{FF2B5EF4-FFF2-40B4-BE49-F238E27FC236}">
                <a16:creationId xmlns:a16="http://schemas.microsoft.com/office/drawing/2014/main" id="{C8A22FC1-B0B7-450E-846A-0E0C4029BB57}"/>
              </a:ext>
            </a:extLst>
          </p:cNvPr>
          <p:cNvSpPr/>
          <p:nvPr/>
        </p:nvSpPr>
        <p:spPr>
          <a:xfrm>
            <a:off x="5668190" y="2349307"/>
            <a:ext cx="1494688"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3" name="Rectangle: Rounded Corners 82">
            <a:extLst>
              <a:ext uri="{FF2B5EF4-FFF2-40B4-BE49-F238E27FC236}">
                <a16:creationId xmlns:a16="http://schemas.microsoft.com/office/drawing/2014/main" id="{1776D169-DED7-4EBC-8941-7076B4BBA5F9}"/>
              </a:ext>
            </a:extLst>
          </p:cNvPr>
          <p:cNvSpPr/>
          <p:nvPr/>
        </p:nvSpPr>
        <p:spPr>
          <a:xfrm>
            <a:off x="7374611" y="2355768"/>
            <a:ext cx="1461780"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4" name="Rounded Rectangle 32">
            <a:extLst>
              <a:ext uri="{FF2B5EF4-FFF2-40B4-BE49-F238E27FC236}">
                <a16:creationId xmlns:a16="http://schemas.microsoft.com/office/drawing/2014/main" id="{706E2170-3365-4F8E-8E2D-20470B71B2A8}"/>
              </a:ext>
            </a:extLst>
          </p:cNvPr>
          <p:cNvSpPr/>
          <p:nvPr/>
        </p:nvSpPr>
        <p:spPr>
          <a:xfrm>
            <a:off x="-34793" y="3762030"/>
            <a:ext cx="9088748" cy="190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endParaRPr lang="nl-NL" dirty="0"/>
          </a:p>
        </p:txBody>
      </p:sp>
      <p:sp>
        <p:nvSpPr>
          <p:cNvPr id="85" name="Down Arrow 42">
            <a:extLst>
              <a:ext uri="{FF2B5EF4-FFF2-40B4-BE49-F238E27FC236}">
                <a16:creationId xmlns:a16="http://schemas.microsoft.com/office/drawing/2014/main" id="{8178201D-29E2-47FB-BBE7-9AAFA609D5B4}"/>
              </a:ext>
            </a:extLst>
          </p:cNvPr>
          <p:cNvSpPr/>
          <p:nvPr/>
        </p:nvSpPr>
        <p:spPr>
          <a:xfrm>
            <a:off x="198916" y="3170621"/>
            <a:ext cx="8431314" cy="531470"/>
          </a:xfrm>
          <a:prstGeom prst="downArrow">
            <a:avLst/>
          </a:prstGeom>
          <a:gradFill flip="none" rotWithShape="1">
            <a:gsLst>
              <a:gs pos="0">
                <a:schemeClr val="accent1">
                  <a:lumMod val="110000"/>
                  <a:satMod val="105000"/>
                  <a:tint val="67000"/>
                  <a:alpha val="33000"/>
                </a:schemeClr>
              </a:gs>
              <a:gs pos="49000">
                <a:schemeClr val="accent1">
                  <a:lumMod val="105000"/>
                  <a:satMod val="103000"/>
                  <a:tint val="73000"/>
                  <a:alpha val="57000"/>
                </a:schemeClr>
              </a:gs>
              <a:gs pos="100000">
                <a:schemeClr val="accent1">
                  <a:lumMod val="105000"/>
                  <a:satMod val="109000"/>
                  <a:tint val="81000"/>
                  <a:alpha val="63000"/>
                </a:schemeClr>
              </a:gs>
            </a:gsLst>
            <a:lin ang="189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pic>
        <p:nvPicPr>
          <p:cNvPr id="67" name="Picture 10" descr="Image result for oracle jet logo">
            <a:extLst>
              <a:ext uri="{FF2B5EF4-FFF2-40B4-BE49-F238E27FC236}">
                <a16:creationId xmlns:a16="http://schemas.microsoft.com/office/drawing/2014/main" id="{9353750F-9357-448F-AF7F-421AA6616110}"/>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1352" y="2396005"/>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Image result for oracle jet logo">
            <a:extLst>
              <a:ext uri="{FF2B5EF4-FFF2-40B4-BE49-F238E27FC236}">
                <a16:creationId xmlns:a16="http://schemas.microsoft.com/office/drawing/2014/main" id="{7A3BE024-51FC-413D-B9EF-FE29B9CFA86F}"/>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88625" y="2390760"/>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Image result for oracle jet logo">
            <a:extLst>
              <a:ext uri="{FF2B5EF4-FFF2-40B4-BE49-F238E27FC236}">
                <a16:creationId xmlns:a16="http://schemas.microsoft.com/office/drawing/2014/main" id="{C603DF7F-9B9F-4F09-B531-67151F71C120}"/>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6004" y="2445096"/>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Image result for oracle jet logo">
            <a:extLst>
              <a:ext uri="{FF2B5EF4-FFF2-40B4-BE49-F238E27FC236}">
                <a16:creationId xmlns:a16="http://schemas.microsoft.com/office/drawing/2014/main" id="{D48DCEE3-F93D-45B1-A89C-7A4D12A15E9C}"/>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8900" y="2388403"/>
            <a:ext cx="718685" cy="411854"/>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39F7E140-9F52-4F76-807A-5A13D7E89BA7}"/>
              </a:ext>
            </a:extLst>
          </p:cNvPr>
          <p:cNvSpPr>
            <a:spLocks noGrp="1"/>
          </p:cNvSpPr>
          <p:nvPr>
            <p:ph type="ftr" sz="quarter" idx="11"/>
          </p:nvPr>
        </p:nvSpPr>
        <p:spPr/>
        <p:txBody>
          <a:bodyPr/>
          <a:lstStyle/>
          <a:p>
            <a:r>
              <a:rPr lang="en-US"/>
              <a:t>Oracle JET Web Components Bring Agility to App Development</a:t>
            </a:r>
            <a:endParaRPr lang="nl-NL"/>
          </a:p>
        </p:txBody>
      </p:sp>
      <p:sp>
        <p:nvSpPr>
          <p:cNvPr id="7" name="Slide Number Placeholder 6">
            <a:extLst>
              <a:ext uri="{FF2B5EF4-FFF2-40B4-BE49-F238E27FC236}">
                <a16:creationId xmlns:a16="http://schemas.microsoft.com/office/drawing/2014/main" id="{5BE7410F-0257-4D5C-ABBF-4D595C58ACB4}"/>
              </a:ext>
            </a:extLst>
          </p:cNvPr>
          <p:cNvSpPr>
            <a:spLocks noGrp="1"/>
          </p:cNvSpPr>
          <p:nvPr>
            <p:ph type="sldNum" sz="quarter" idx="12"/>
          </p:nvPr>
        </p:nvSpPr>
        <p:spPr/>
        <p:txBody>
          <a:bodyPr/>
          <a:lstStyle/>
          <a:p>
            <a:fld id="{3DAF2546-231D-475C-B5EC-5D48B791FE27}" type="slidenum">
              <a:rPr lang="nl-NL" smtClean="0"/>
              <a:t>51</a:t>
            </a:fld>
            <a:endParaRPr lang="nl-NL"/>
          </a:p>
        </p:txBody>
      </p:sp>
    </p:spTree>
    <p:extLst>
      <p:ext uri="{BB962C8B-B14F-4D97-AF65-F5344CB8AC3E}">
        <p14:creationId xmlns:p14="http://schemas.microsoft.com/office/powerpoint/2010/main" val="292156814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9998" y="288000"/>
            <a:ext cx="6932085" cy="504000"/>
          </a:xfrm>
        </p:spPr>
        <p:txBody>
          <a:bodyPr/>
          <a:lstStyle/>
          <a:p>
            <a:r>
              <a:rPr lang="en-US" dirty="0" err="1"/>
              <a:t>WebShop</a:t>
            </a:r>
            <a:r>
              <a:rPr lang="en-US" dirty="0"/>
              <a:t> Portal Solution Design – </a:t>
            </a:r>
            <a:br>
              <a:rPr lang="en-US" dirty="0"/>
            </a:br>
            <a:r>
              <a:rPr lang="en-US" dirty="0"/>
              <a:t>loading microservice frontends into a mash-up User Interface</a:t>
            </a:r>
            <a:endParaRPr lang="nl-NL" dirty="0"/>
          </a:p>
        </p:txBody>
      </p:sp>
      <p:sp>
        <p:nvSpPr>
          <p:cNvPr id="3" name="Rounded Rectangle 2"/>
          <p:cNvSpPr/>
          <p:nvPr/>
        </p:nvSpPr>
        <p:spPr>
          <a:xfrm>
            <a:off x="46256" y="770021"/>
            <a:ext cx="8862613" cy="2603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Web Shop – Customer User Interface</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013" dirty="0"/>
          </a:p>
          <a:p>
            <a:pPr algn="ctr"/>
            <a:endParaRPr lang="nl-NL" sz="1013" dirty="0"/>
          </a:p>
        </p:txBody>
      </p:sp>
      <p:sp>
        <p:nvSpPr>
          <p:cNvPr id="9" name="Rounded Rectangle 8"/>
          <p:cNvSpPr/>
          <p:nvPr/>
        </p:nvSpPr>
        <p:spPr>
          <a:xfrm>
            <a:off x="6477197" y="1300034"/>
            <a:ext cx="1760098" cy="51348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13" dirty="0"/>
              <a:t>Menu &amp; </a:t>
            </a:r>
            <a:r>
              <a:rPr lang="en-US" sz="1013" dirty="0" err="1"/>
              <a:t>Nav</a:t>
            </a:r>
            <a:endParaRPr lang="nl-NL" sz="900" dirty="0"/>
          </a:p>
          <a:p>
            <a:pPr marL="214313" indent="-214313">
              <a:buFont typeface="Arial" panose="020B0604020202020204" pitchFamily="34" charset="0"/>
              <a:buChar char="•"/>
            </a:pPr>
            <a:r>
              <a:rPr lang="en-US" sz="1013" dirty="0"/>
              <a:t>Marketing content</a:t>
            </a:r>
          </a:p>
        </p:txBody>
      </p:sp>
      <p:pic>
        <p:nvPicPr>
          <p:cNvPr id="10" name="Picture 10" descr="Image result for oracle jet 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8415" y="982973"/>
            <a:ext cx="1267407" cy="7263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98916" y="2026377"/>
            <a:ext cx="1830149"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12" name="TextBox 11"/>
          <p:cNvSpPr txBox="1"/>
          <p:nvPr/>
        </p:nvSpPr>
        <p:spPr>
          <a:xfrm>
            <a:off x="201256" y="2051896"/>
            <a:ext cx="611065" cy="248209"/>
          </a:xfrm>
          <a:prstGeom prst="rect">
            <a:avLst/>
          </a:prstGeom>
          <a:noFill/>
        </p:spPr>
        <p:txBody>
          <a:bodyPr wrap="none" rtlCol="0">
            <a:spAutoFit/>
          </a:bodyPr>
          <a:lstStyle/>
          <a:p>
            <a:r>
              <a:rPr lang="en-US" sz="1013" dirty="0"/>
              <a:t>Module</a:t>
            </a:r>
            <a:endParaRPr lang="nl-NL" sz="1013" dirty="0"/>
          </a:p>
        </p:txBody>
      </p:sp>
      <p:sp>
        <p:nvSpPr>
          <p:cNvPr id="13" name="Rounded Rectangle 12"/>
          <p:cNvSpPr/>
          <p:nvPr/>
        </p:nvSpPr>
        <p:spPr>
          <a:xfrm>
            <a:off x="415717" y="2422170"/>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14313" indent="-214313">
              <a:buFont typeface="Arial" panose="020B0604020202020204" pitchFamily="34" charset="0"/>
              <a:buChar char="•"/>
            </a:pPr>
            <a:r>
              <a:rPr lang="en-US" sz="1200" dirty="0"/>
              <a:t>JET Web Component</a:t>
            </a:r>
          </a:p>
        </p:txBody>
      </p:sp>
      <p:sp>
        <p:nvSpPr>
          <p:cNvPr id="18" name="Rounded Rectangle 17"/>
          <p:cNvSpPr/>
          <p:nvPr/>
        </p:nvSpPr>
        <p:spPr>
          <a:xfrm>
            <a:off x="2654607" y="1301128"/>
            <a:ext cx="3645910" cy="51348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13" dirty="0"/>
              <a:t>Client Side (JS) Event Bus &amp; Routing</a:t>
            </a:r>
          </a:p>
          <a:p>
            <a:pPr marL="214313" indent="-214313">
              <a:buFont typeface="Arial" panose="020B0604020202020204" pitchFamily="34" charset="0"/>
              <a:buChar char="•"/>
            </a:pPr>
            <a:r>
              <a:rPr lang="en-US" sz="1013" dirty="0"/>
              <a:t>Context (user settings, navigation history, ..)</a:t>
            </a:r>
          </a:p>
        </p:txBody>
      </p:sp>
      <p:sp>
        <p:nvSpPr>
          <p:cNvPr id="20" name="TextBox 19"/>
          <p:cNvSpPr txBox="1"/>
          <p:nvPr/>
        </p:nvSpPr>
        <p:spPr>
          <a:xfrm>
            <a:off x="771629" y="1162751"/>
            <a:ext cx="2815802" cy="415498"/>
          </a:xfrm>
          <a:prstGeom prst="rect">
            <a:avLst/>
          </a:prstGeom>
          <a:noFill/>
        </p:spPr>
        <p:txBody>
          <a:bodyPr wrap="square" rtlCol="0">
            <a:spAutoFit/>
          </a:bodyPr>
          <a:lstStyle/>
          <a:p>
            <a:r>
              <a:rPr lang="en-US" sz="1050" dirty="0" err="1"/>
              <a:t>CustomerSignIn</a:t>
            </a:r>
            <a:r>
              <a:rPr lang="en-US" sz="1050" dirty="0"/>
              <a:t>, </a:t>
            </a:r>
          </a:p>
          <a:p>
            <a:r>
              <a:rPr lang="en-US" sz="1050" dirty="0" err="1"/>
              <a:t>ChangedProfileSettings</a:t>
            </a:r>
            <a:r>
              <a:rPr lang="en-US" sz="1050" dirty="0"/>
              <a:t> </a:t>
            </a:r>
          </a:p>
        </p:txBody>
      </p:sp>
      <p:sp>
        <p:nvSpPr>
          <p:cNvPr id="29" name="Rectangle 28"/>
          <p:cNvSpPr/>
          <p:nvPr/>
        </p:nvSpPr>
        <p:spPr>
          <a:xfrm>
            <a:off x="2173182" y="2026377"/>
            <a:ext cx="1590202"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30" name="Rounded Rectangle 29"/>
          <p:cNvSpPr/>
          <p:nvPr/>
        </p:nvSpPr>
        <p:spPr>
          <a:xfrm>
            <a:off x="2389983" y="2422170"/>
            <a:ext cx="1197448"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t>JET Web Component</a:t>
            </a:r>
          </a:p>
        </p:txBody>
      </p:sp>
      <p:sp>
        <p:nvSpPr>
          <p:cNvPr id="35" name="TextBox 34"/>
          <p:cNvSpPr txBox="1"/>
          <p:nvPr/>
        </p:nvSpPr>
        <p:spPr>
          <a:xfrm>
            <a:off x="2157542" y="2037647"/>
            <a:ext cx="611065" cy="248209"/>
          </a:xfrm>
          <a:prstGeom prst="rect">
            <a:avLst/>
          </a:prstGeom>
          <a:noFill/>
        </p:spPr>
        <p:txBody>
          <a:bodyPr wrap="none" rtlCol="0">
            <a:spAutoFit/>
          </a:bodyPr>
          <a:lstStyle/>
          <a:p>
            <a:r>
              <a:rPr lang="en-US" sz="1013" dirty="0"/>
              <a:t>Module</a:t>
            </a:r>
            <a:endParaRPr lang="nl-NL" sz="1013" dirty="0"/>
          </a:p>
        </p:txBody>
      </p:sp>
      <p:sp>
        <p:nvSpPr>
          <p:cNvPr id="45" name="Rectangle 44"/>
          <p:cNvSpPr/>
          <p:nvPr/>
        </p:nvSpPr>
        <p:spPr>
          <a:xfrm>
            <a:off x="5572935" y="2032300"/>
            <a:ext cx="1622851"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46" name="Rounded Rectangle 45"/>
          <p:cNvSpPr/>
          <p:nvPr/>
        </p:nvSpPr>
        <p:spPr>
          <a:xfrm>
            <a:off x="5789736" y="2428093"/>
            <a:ext cx="1222033" cy="705395"/>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JET Web Component</a:t>
            </a:r>
          </a:p>
        </p:txBody>
      </p:sp>
      <p:sp>
        <p:nvSpPr>
          <p:cNvPr id="51" name="TextBox 50"/>
          <p:cNvSpPr txBox="1"/>
          <p:nvPr/>
        </p:nvSpPr>
        <p:spPr>
          <a:xfrm>
            <a:off x="5557295" y="2043570"/>
            <a:ext cx="611065" cy="248209"/>
          </a:xfrm>
          <a:prstGeom prst="rect">
            <a:avLst/>
          </a:prstGeom>
          <a:noFill/>
        </p:spPr>
        <p:txBody>
          <a:bodyPr wrap="none" rtlCol="0">
            <a:spAutoFit/>
          </a:bodyPr>
          <a:lstStyle/>
          <a:p>
            <a:r>
              <a:rPr lang="en-US" sz="1013" dirty="0"/>
              <a:t>Module</a:t>
            </a:r>
            <a:endParaRPr lang="nl-NL" sz="1013" dirty="0"/>
          </a:p>
        </p:txBody>
      </p:sp>
      <p:sp>
        <p:nvSpPr>
          <p:cNvPr id="52" name="Rectangle 51"/>
          <p:cNvSpPr/>
          <p:nvPr/>
        </p:nvSpPr>
        <p:spPr>
          <a:xfrm>
            <a:off x="7314676" y="2032300"/>
            <a:ext cx="1459137"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53" name="Rounded Rectangle 52"/>
          <p:cNvSpPr/>
          <p:nvPr/>
        </p:nvSpPr>
        <p:spPr>
          <a:xfrm>
            <a:off x="7531476" y="2428093"/>
            <a:ext cx="1098754" cy="705395"/>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US" sz="1050" dirty="0"/>
              <a:t>JET Web Component</a:t>
            </a:r>
          </a:p>
        </p:txBody>
      </p:sp>
      <p:sp>
        <p:nvSpPr>
          <p:cNvPr id="58" name="TextBox 57"/>
          <p:cNvSpPr txBox="1"/>
          <p:nvPr/>
        </p:nvSpPr>
        <p:spPr>
          <a:xfrm>
            <a:off x="7299036" y="2043570"/>
            <a:ext cx="611065" cy="248209"/>
          </a:xfrm>
          <a:prstGeom prst="rect">
            <a:avLst/>
          </a:prstGeom>
          <a:noFill/>
        </p:spPr>
        <p:txBody>
          <a:bodyPr wrap="none" rtlCol="0">
            <a:spAutoFit/>
          </a:bodyPr>
          <a:lstStyle/>
          <a:p>
            <a:r>
              <a:rPr lang="en-US" sz="1013" dirty="0"/>
              <a:t>Module</a:t>
            </a:r>
            <a:endParaRPr lang="nl-NL" sz="1013" dirty="0"/>
          </a:p>
        </p:txBody>
      </p:sp>
      <p:sp>
        <p:nvSpPr>
          <p:cNvPr id="37" name="Rectangle 36"/>
          <p:cNvSpPr/>
          <p:nvPr/>
        </p:nvSpPr>
        <p:spPr>
          <a:xfrm>
            <a:off x="3913173" y="2032300"/>
            <a:ext cx="1517350"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38" name="Rounded Rectangle 37"/>
          <p:cNvSpPr/>
          <p:nvPr/>
        </p:nvSpPr>
        <p:spPr>
          <a:xfrm>
            <a:off x="4129975" y="2428093"/>
            <a:ext cx="1142589" cy="705395"/>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sp>
        <p:nvSpPr>
          <p:cNvPr id="6" name="Rectangle: Rounded Corners 5">
            <a:extLst>
              <a:ext uri="{FF2B5EF4-FFF2-40B4-BE49-F238E27FC236}">
                <a16:creationId xmlns:a16="http://schemas.microsoft.com/office/drawing/2014/main" id="{33E3AAEC-78F8-4BB4-9FD1-8692BFCB4063}"/>
              </a:ext>
            </a:extLst>
          </p:cNvPr>
          <p:cNvSpPr/>
          <p:nvPr/>
        </p:nvSpPr>
        <p:spPr>
          <a:xfrm>
            <a:off x="305529" y="2264154"/>
            <a:ext cx="1642685"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0" name="Rectangle: Rounded Corners 79">
            <a:extLst>
              <a:ext uri="{FF2B5EF4-FFF2-40B4-BE49-F238E27FC236}">
                <a16:creationId xmlns:a16="http://schemas.microsoft.com/office/drawing/2014/main" id="{3693F34E-1A38-4EC3-A4FE-91253589E697}"/>
              </a:ext>
            </a:extLst>
          </p:cNvPr>
          <p:cNvSpPr/>
          <p:nvPr/>
        </p:nvSpPr>
        <p:spPr>
          <a:xfrm>
            <a:off x="2198613" y="2326192"/>
            <a:ext cx="1539435"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1" name="Rectangle: Rounded Corners 80">
            <a:extLst>
              <a:ext uri="{FF2B5EF4-FFF2-40B4-BE49-F238E27FC236}">
                <a16:creationId xmlns:a16="http://schemas.microsoft.com/office/drawing/2014/main" id="{51D9FDD6-FD8F-4EBA-9CBA-CB30439FBA14}"/>
              </a:ext>
            </a:extLst>
          </p:cNvPr>
          <p:cNvSpPr/>
          <p:nvPr/>
        </p:nvSpPr>
        <p:spPr>
          <a:xfrm>
            <a:off x="3994677" y="2342846"/>
            <a:ext cx="1494688"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2" name="Rectangle: Rounded Corners 81">
            <a:extLst>
              <a:ext uri="{FF2B5EF4-FFF2-40B4-BE49-F238E27FC236}">
                <a16:creationId xmlns:a16="http://schemas.microsoft.com/office/drawing/2014/main" id="{C8A22FC1-B0B7-450E-846A-0E0C4029BB57}"/>
              </a:ext>
            </a:extLst>
          </p:cNvPr>
          <p:cNvSpPr/>
          <p:nvPr/>
        </p:nvSpPr>
        <p:spPr>
          <a:xfrm>
            <a:off x="5668190" y="2349307"/>
            <a:ext cx="1494688"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3" name="Rectangle: Rounded Corners 82">
            <a:extLst>
              <a:ext uri="{FF2B5EF4-FFF2-40B4-BE49-F238E27FC236}">
                <a16:creationId xmlns:a16="http://schemas.microsoft.com/office/drawing/2014/main" id="{1776D169-DED7-4EBC-8941-7076B4BBA5F9}"/>
              </a:ext>
            </a:extLst>
          </p:cNvPr>
          <p:cNvSpPr/>
          <p:nvPr/>
        </p:nvSpPr>
        <p:spPr>
          <a:xfrm>
            <a:off x="7374611" y="2355768"/>
            <a:ext cx="1461780"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5" name="Down Arrow 42">
            <a:extLst>
              <a:ext uri="{FF2B5EF4-FFF2-40B4-BE49-F238E27FC236}">
                <a16:creationId xmlns:a16="http://schemas.microsoft.com/office/drawing/2014/main" id="{8178201D-29E2-47FB-BBE7-9AAFA609D5B4}"/>
              </a:ext>
            </a:extLst>
          </p:cNvPr>
          <p:cNvSpPr/>
          <p:nvPr/>
        </p:nvSpPr>
        <p:spPr>
          <a:xfrm>
            <a:off x="198916" y="3385645"/>
            <a:ext cx="8431314" cy="531470"/>
          </a:xfrm>
          <a:prstGeom prst="downArrow">
            <a:avLst/>
          </a:prstGeom>
          <a:solidFill>
            <a:schemeClr val="tx2">
              <a:lumMod val="60000"/>
              <a:lumOff val="4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a:t>Load JET Web </a:t>
            </a:r>
            <a:r>
              <a:rPr lang="nl-NL" dirty="0" err="1"/>
              <a:t>Components</a:t>
            </a:r>
            <a:endParaRPr lang="nl-NL" dirty="0"/>
          </a:p>
        </p:txBody>
      </p:sp>
      <p:pic>
        <p:nvPicPr>
          <p:cNvPr id="67" name="Picture 10" descr="Image result for oracle jet logo">
            <a:extLst>
              <a:ext uri="{FF2B5EF4-FFF2-40B4-BE49-F238E27FC236}">
                <a16:creationId xmlns:a16="http://schemas.microsoft.com/office/drawing/2014/main" id="{9353750F-9357-448F-AF7F-421AA6616110}"/>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61352" y="2396005"/>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0" descr="Image result for oracle jet logo">
            <a:extLst>
              <a:ext uri="{FF2B5EF4-FFF2-40B4-BE49-F238E27FC236}">
                <a16:creationId xmlns:a16="http://schemas.microsoft.com/office/drawing/2014/main" id="{7A3BE024-51FC-413D-B9EF-FE29B9CFA86F}"/>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88625" y="2390760"/>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0" descr="Image result for oracle jet logo">
            <a:extLst>
              <a:ext uri="{FF2B5EF4-FFF2-40B4-BE49-F238E27FC236}">
                <a16:creationId xmlns:a16="http://schemas.microsoft.com/office/drawing/2014/main" id="{C603DF7F-9B9F-4F09-B531-67151F71C120}"/>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6004" y="2445096"/>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0" descr="Image result for oracle jet logo">
            <a:extLst>
              <a:ext uri="{FF2B5EF4-FFF2-40B4-BE49-F238E27FC236}">
                <a16:creationId xmlns:a16="http://schemas.microsoft.com/office/drawing/2014/main" id="{D48DCEE3-F93D-45B1-A89C-7A4D12A15E9C}"/>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58900" y="2388403"/>
            <a:ext cx="718685" cy="411854"/>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7CDE757E-CAC3-4DBE-AA86-6FFDDEA4F7FE}"/>
              </a:ext>
            </a:extLst>
          </p:cNvPr>
          <p:cNvSpPr/>
          <p:nvPr/>
        </p:nvSpPr>
        <p:spPr>
          <a:xfrm rot="5400000">
            <a:off x="2324222" y="3155505"/>
            <a:ext cx="794896" cy="561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build</a:t>
            </a:r>
            <a:endParaRPr lang="en-NL" dirty="0"/>
          </a:p>
        </p:txBody>
      </p:sp>
      <p:sp>
        <p:nvSpPr>
          <p:cNvPr id="71" name="Arrow: Right 70">
            <a:extLst>
              <a:ext uri="{FF2B5EF4-FFF2-40B4-BE49-F238E27FC236}">
                <a16:creationId xmlns:a16="http://schemas.microsoft.com/office/drawing/2014/main" id="{222D1AE6-64EB-42FA-B017-FC1119B7DE38}"/>
              </a:ext>
            </a:extLst>
          </p:cNvPr>
          <p:cNvSpPr/>
          <p:nvPr/>
        </p:nvSpPr>
        <p:spPr>
          <a:xfrm rot="5400000">
            <a:off x="651722" y="3274466"/>
            <a:ext cx="973987" cy="561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deploy</a:t>
            </a:r>
            <a:endParaRPr lang="en-NL" dirty="0"/>
          </a:p>
        </p:txBody>
      </p:sp>
      <p:sp>
        <p:nvSpPr>
          <p:cNvPr id="72" name="Arrow: Right 71">
            <a:extLst>
              <a:ext uri="{FF2B5EF4-FFF2-40B4-BE49-F238E27FC236}">
                <a16:creationId xmlns:a16="http://schemas.microsoft.com/office/drawing/2014/main" id="{5C7CFD50-810C-4116-B265-468C6BBA57D3}"/>
              </a:ext>
            </a:extLst>
          </p:cNvPr>
          <p:cNvSpPr/>
          <p:nvPr/>
        </p:nvSpPr>
        <p:spPr>
          <a:xfrm rot="5400000">
            <a:off x="5936969" y="3249268"/>
            <a:ext cx="1024384" cy="5616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runtime</a:t>
            </a:r>
            <a:endParaRPr lang="en-NL" dirty="0"/>
          </a:p>
        </p:txBody>
      </p:sp>
      <p:sp>
        <p:nvSpPr>
          <p:cNvPr id="73" name="Arrow: Right 72">
            <a:extLst>
              <a:ext uri="{FF2B5EF4-FFF2-40B4-BE49-F238E27FC236}">
                <a16:creationId xmlns:a16="http://schemas.microsoft.com/office/drawing/2014/main" id="{6BEBF98A-82DF-4C54-A31E-247060F7EE95}"/>
              </a:ext>
            </a:extLst>
          </p:cNvPr>
          <p:cNvSpPr/>
          <p:nvPr/>
        </p:nvSpPr>
        <p:spPr>
          <a:xfrm rot="5400000">
            <a:off x="7349155" y="3242618"/>
            <a:ext cx="1377643" cy="884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Deploy</a:t>
            </a:r>
            <a:r>
              <a:rPr lang="nl-NL" dirty="0"/>
              <a:t> &amp; Live </a:t>
            </a:r>
            <a:r>
              <a:rPr lang="nl-NL" dirty="0" err="1"/>
              <a:t>refresh</a:t>
            </a:r>
            <a:endParaRPr lang="en-NL" dirty="0"/>
          </a:p>
        </p:txBody>
      </p:sp>
      <p:sp>
        <p:nvSpPr>
          <p:cNvPr id="74" name="TextBox 73">
            <a:extLst>
              <a:ext uri="{FF2B5EF4-FFF2-40B4-BE49-F238E27FC236}">
                <a16:creationId xmlns:a16="http://schemas.microsoft.com/office/drawing/2014/main" id="{6A644BCE-15E3-4369-BB4E-D1B0DC7E4E28}"/>
              </a:ext>
            </a:extLst>
          </p:cNvPr>
          <p:cNvSpPr txBox="1"/>
          <p:nvPr/>
        </p:nvSpPr>
        <p:spPr>
          <a:xfrm>
            <a:off x="3897534" y="2043570"/>
            <a:ext cx="678391" cy="248209"/>
          </a:xfrm>
          <a:prstGeom prst="rect">
            <a:avLst/>
          </a:prstGeom>
          <a:noFill/>
        </p:spPr>
        <p:txBody>
          <a:bodyPr wrap="none" rtlCol="0">
            <a:spAutoFit/>
          </a:bodyPr>
          <a:lstStyle/>
          <a:p>
            <a:r>
              <a:rPr lang="en-US" sz="1013" dirty="0"/>
              <a:t>IFRAME</a:t>
            </a:r>
            <a:endParaRPr lang="nl-NL" sz="1013" dirty="0"/>
          </a:p>
        </p:txBody>
      </p:sp>
      <p:sp>
        <p:nvSpPr>
          <p:cNvPr id="7" name="Footer Placeholder 6">
            <a:extLst>
              <a:ext uri="{FF2B5EF4-FFF2-40B4-BE49-F238E27FC236}">
                <a16:creationId xmlns:a16="http://schemas.microsoft.com/office/drawing/2014/main" id="{F406D023-24F6-4A04-A7A9-1AC1619157AD}"/>
              </a:ext>
            </a:extLst>
          </p:cNvPr>
          <p:cNvSpPr>
            <a:spLocks noGrp="1"/>
          </p:cNvSpPr>
          <p:nvPr>
            <p:ph type="ftr" sz="quarter" idx="11"/>
          </p:nvPr>
        </p:nvSpPr>
        <p:spPr/>
        <p:txBody>
          <a:bodyPr/>
          <a:lstStyle/>
          <a:p>
            <a:r>
              <a:rPr lang="en-US"/>
              <a:t>Oracle JET Web Components Bring Agility to App Development</a:t>
            </a:r>
            <a:endParaRPr lang="nl-NL"/>
          </a:p>
        </p:txBody>
      </p:sp>
      <p:sp>
        <p:nvSpPr>
          <p:cNvPr id="8" name="Slide Number Placeholder 7">
            <a:extLst>
              <a:ext uri="{FF2B5EF4-FFF2-40B4-BE49-F238E27FC236}">
                <a16:creationId xmlns:a16="http://schemas.microsoft.com/office/drawing/2014/main" id="{C0DED72C-BCB4-4596-8BD0-80B668D03D21}"/>
              </a:ext>
            </a:extLst>
          </p:cNvPr>
          <p:cNvSpPr>
            <a:spLocks noGrp="1"/>
          </p:cNvSpPr>
          <p:nvPr>
            <p:ph type="sldNum" sz="quarter" idx="12"/>
          </p:nvPr>
        </p:nvSpPr>
        <p:spPr/>
        <p:txBody>
          <a:bodyPr/>
          <a:lstStyle/>
          <a:p>
            <a:fld id="{3DAF2546-231D-475C-B5EC-5D48B791FE27}" type="slidenum">
              <a:rPr lang="nl-NL" smtClean="0"/>
              <a:t>52</a:t>
            </a:fld>
            <a:endParaRPr lang="nl-NL"/>
          </a:p>
        </p:txBody>
      </p:sp>
    </p:spTree>
    <p:extLst>
      <p:ext uri="{BB962C8B-B14F-4D97-AF65-F5344CB8AC3E}">
        <p14:creationId xmlns:p14="http://schemas.microsoft.com/office/powerpoint/2010/main" val="26853797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B17BF-8092-4379-BC40-94CC21F74ACF}"/>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EC387BCD-FA58-497E-B373-58369C986390}"/>
              </a:ext>
            </a:extLst>
          </p:cNvPr>
          <p:cNvSpPr>
            <a:spLocks noGrp="1"/>
          </p:cNvSpPr>
          <p:nvPr>
            <p:ph idx="1"/>
          </p:nvPr>
        </p:nvSpPr>
        <p:spPr>
          <a:xfrm>
            <a:off x="720003" y="4419600"/>
            <a:ext cx="6623999" cy="296400"/>
          </a:xfrm>
        </p:spPr>
        <p:txBody>
          <a:bodyPr/>
          <a:lstStyle/>
          <a:p>
            <a:pPr marL="0" indent="0">
              <a:buNone/>
            </a:pPr>
            <a:r>
              <a:rPr lang="nl-NL" dirty="0"/>
              <a:t>http://andrejusb.blogspot.com/2018/05/microservice-approach-for-web.html</a:t>
            </a:r>
            <a:endParaRPr lang="en-NL" dirty="0"/>
          </a:p>
        </p:txBody>
      </p:sp>
      <p:sp>
        <p:nvSpPr>
          <p:cNvPr id="4" name="Footer Placeholder 3">
            <a:extLst>
              <a:ext uri="{FF2B5EF4-FFF2-40B4-BE49-F238E27FC236}">
                <a16:creationId xmlns:a16="http://schemas.microsoft.com/office/drawing/2014/main" id="{9ED3C00E-F947-498D-899D-2CFC2DDE2033}"/>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6709C19E-863D-421E-83CB-8BB299E517A2}"/>
              </a:ext>
            </a:extLst>
          </p:cNvPr>
          <p:cNvSpPr>
            <a:spLocks noGrp="1"/>
          </p:cNvSpPr>
          <p:nvPr>
            <p:ph type="sldNum" sz="quarter" idx="12"/>
          </p:nvPr>
        </p:nvSpPr>
        <p:spPr/>
        <p:txBody>
          <a:bodyPr/>
          <a:lstStyle/>
          <a:p>
            <a:fld id="{14F1411D-0280-154F-AEAC-4C20B7AA46B2}" type="slidenum">
              <a:rPr lang="nl-NL" smtClean="0"/>
              <a:t>53</a:t>
            </a:fld>
            <a:endParaRPr lang="nl-NL"/>
          </a:p>
        </p:txBody>
      </p:sp>
      <p:pic>
        <p:nvPicPr>
          <p:cNvPr id="7" name="Snagit_SNG825">
            <a:extLst>
              <a:ext uri="{FF2B5EF4-FFF2-40B4-BE49-F238E27FC236}">
                <a16:creationId xmlns:a16="http://schemas.microsoft.com/office/drawing/2014/main" id="{3883828A-78A4-4F37-8702-8E394698D500}"/>
              </a:ext>
            </a:extLst>
          </p:cNvPr>
          <p:cNvPicPr>
            <a:picLocks noChangeAspect="1"/>
          </p:cNvPicPr>
          <p:nvPr/>
        </p:nvPicPr>
        <p:blipFill>
          <a:blip r:embed="rId3"/>
          <a:stretch>
            <a:fillRect/>
          </a:stretch>
        </p:blipFill>
        <p:spPr>
          <a:xfrm>
            <a:off x="719999" y="287999"/>
            <a:ext cx="5807242" cy="409355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45366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EA60CC-BFF1-437E-B280-A160B77EC556}"/>
              </a:ext>
            </a:extLst>
          </p:cNvPr>
          <p:cNvSpPr>
            <a:spLocks noGrp="1"/>
          </p:cNvSpPr>
          <p:nvPr>
            <p:ph type="title"/>
          </p:nvPr>
        </p:nvSpPr>
        <p:spPr/>
        <p:txBody>
          <a:bodyPr/>
          <a:lstStyle/>
          <a:p>
            <a:r>
              <a:rPr lang="nl-NL" dirty="0" err="1"/>
              <a:t>Creating</a:t>
            </a:r>
            <a:r>
              <a:rPr lang="nl-NL" dirty="0"/>
              <a:t> a JET </a:t>
            </a:r>
            <a:r>
              <a:rPr lang="nl-NL" dirty="0" err="1"/>
              <a:t>WebComponent</a:t>
            </a:r>
            <a:endParaRPr lang="en-NL" dirty="0"/>
          </a:p>
        </p:txBody>
      </p:sp>
      <p:sp>
        <p:nvSpPr>
          <p:cNvPr id="4" name="Footer Placeholder 3">
            <a:extLst>
              <a:ext uri="{FF2B5EF4-FFF2-40B4-BE49-F238E27FC236}">
                <a16:creationId xmlns:a16="http://schemas.microsoft.com/office/drawing/2014/main" id="{EF36C8C2-118F-4AD0-9E8E-24BF7EBDEEF2}"/>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728069B9-7D94-4078-9101-D75254311686}"/>
              </a:ext>
            </a:extLst>
          </p:cNvPr>
          <p:cNvSpPr>
            <a:spLocks noGrp="1"/>
          </p:cNvSpPr>
          <p:nvPr>
            <p:ph type="sldNum" sz="quarter" idx="12"/>
          </p:nvPr>
        </p:nvSpPr>
        <p:spPr/>
        <p:txBody>
          <a:bodyPr/>
          <a:lstStyle/>
          <a:p>
            <a:fld id="{14F1411D-0280-154F-AEAC-4C20B7AA46B2}" type="slidenum">
              <a:rPr lang="nl-NL" smtClean="0"/>
              <a:t>54</a:t>
            </a:fld>
            <a:endParaRPr lang="nl-NL"/>
          </a:p>
        </p:txBody>
      </p:sp>
    </p:spTree>
    <p:extLst>
      <p:ext uri="{BB962C8B-B14F-4D97-AF65-F5344CB8AC3E}">
        <p14:creationId xmlns:p14="http://schemas.microsoft.com/office/powerpoint/2010/main" val="41850696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Constitution of a JET Web Component</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55</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JET </a:t>
            </a:r>
          </a:p>
          <a:p>
            <a:pPr algn="ctr"/>
            <a:r>
              <a:rPr lang="en-US" sz="2800" b="1" dirty="0"/>
              <a:t>Web</a:t>
            </a:r>
            <a:r>
              <a:rPr lang="en-US" sz="2800" dirty="0"/>
              <a:t> </a:t>
            </a:r>
            <a:r>
              <a:rPr lang="en-US" sz="2800" b="1" dirty="0"/>
              <a:t>Component</a:t>
            </a:r>
          </a:p>
          <a:p>
            <a:pPr algn="ctr"/>
            <a:endParaRPr lang="en-US" sz="2800" b="1" dirty="0"/>
          </a:p>
          <a:p>
            <a:pPr algn="ctr"/>
            <a:endParaRPr lang="en-US" sz="2800" b="1" dirty="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Events, Property Updates, Function calls</a:t>
            </a:r>
            <a:endParaRPr lang="nl-NL" dirty="0"/>
          </a:p>
        </p:txBody>
      </p:sp>
    </p:spTree>
    <p:extLst>
      <p:ext uri="{BB962C8B-B14F-4D97-AF65-F5344CB8AC3E}">
        <p14:creationId xmlns:p14="http://schemas.microsoft.com/office/powerpoint/2010/main" val="3748586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Constitution of a JET Web Component</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JET</a:t>
            </a:r>
          </a:p>
          <a:p>
            <a:pPr algn="ctr"/>
            <a:r>
              <a:rPr lang="en-US" sz="2800" b="1" dirty="0"/>
              <a:t>Web Component</a:t>
            </a:r>
          </a:p>
          <a:p>
            <a:pPr algn="ctr"/>
            <a:endParaRPr lang="en-US" sz="2800" b="1" dirty="0"/>
          </a:p>
          <a:p>
            <a:pPr algn="ctr"/>
            <a:endParaRPr lang="en-US" sz="2800" b="1" dirty="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Other Resources</a:t>
            </a:r>
            <a:endParaRPr lang="nl-NL" dirty="0"/>
          </a:p>
        </p:txBody>
      </p:sp>
    </p:spTree>
    <p:extLst>
      <p:ext uri="{BB962C8B-B14F-4D97-AF65-F5344CB8AC3E}">
        <p14:creationId xmlns:p14="http://schemas.microsoft.com/office/powerpoint/2010/main" val="2616792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Constitution of a JET Web Component</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sp>
        <p:nvSpPr>
          <p:cNvPr id="6" name="Rounded Rectangle 5"/>
          <p:cNvSpPr/>
          <p:nvPr/>
        </p:nvSpPr>
        <p:spPr>
          <a:xfrm>
            <a:off x="2278607" y="1195391"/>
            <a:ext cx="4710021" cy="3050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t>JET </a:t>
            </a:r>
          </a:p>
          <a:p>
            <a:pPr algn="ctr"/>
            <a:r>
              <a:rPr lang="en-US" sz="2800" b="1" dirty="0"/>
              <a:t>Web Component</a:t>
            </a:r>
          </a:p>
          <a:p>
            <a:pPr algn="ctr"/>
            <a:endParaRPr lang="en-US" sz="2800" b="1" dirty="0"/>
          </a:p>
          <a:p>
            <a:pPr algn="ctr"/>
            <a:endParaRPr lang="en-US" sz="2800" b="1" dirty="0"/>
          </a:p>
          <a:p>
            <a:pPr algn="ctr"/>
            <a:endParaRPr lang="en-US" sz="2800" b="1" dirty="0"/>
          </a:p>
          <a:p>
            <a:pPr algn="ctr"/>
            <a:endParaRPr lang="nl-NL" sz="2800" b="1" dirty="0"/>
          </a:p>
        </p:txBody>
      </p:sp>
      <p:sp>
        <p:nvSpPr>
          <p:cNvPr id="7" name="Right Arrow 6"/>
          <p:cNvSpPr/>
          <p:nvPr/>
        </p:nvSpPr>
        <p:spPr>
          <a:xfrm>
            <a:off x="6368143" y="163285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UI (HTML + CSS)</a:t>
            </a:r>
            <a:endParaRPr lang="nl-NL" dirty="0"/>
          </a:p>
        </p:txBody>
      </p:sp>
      <p:sp>
        <p:nvSpPr>
          <p:cNvPr id="8" name="Right Arrow 7"/>
          <p:cNvSpPr/>
          <p:nvPr/>
        </p:nvSpPr>
        <p:spPr>
          <a:xfrm>
            <a:off x="6368142" y="2830286"/>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Events, Property Updates, Function calls</a:t>
            </a:r>
            <a:endParaRPr lang="nl-NL" dirty="0"/>
          </a:p>
        </p:txBody>
      </p:sp>
      <p:sp>
        <p:nvSpPr>
          <p:cNvPr id="9" name="Rounded Rectangle 8"/>
          <p:cNvSpPr/>
          <p:nvPr/>
        </p:nvSpPr>
        <p:spPr>
          <a:xfrm>
            <a:off x="4400550"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view.html</a:t>
            </a:r>
            <a:endParaRPr lang="nl-NL" dirty="0"/>
          </a:p>
        </p:txBody>
      </p:sp>
      <p:sp>
        <p:nvSpPr>
          <p:cNvPr id="10" name="Rounded Rectangle 9"/>
          <p:cNvSpPr/>
          <p:nvPr/>
        </p:nvSpPr>
        <p:spPr>
          <a:xfrm>
            <a:off x="4400550" y="299797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styles.css</a:t>
            </a:r>
            <a:endParaRPr lang="nl-NL" dirty="0"/>
          </a:p>
        </p:txBody>
      </p:sp>
      <p:sp>
        <p:nvSpPr>
          <p:cNvPr id="11" name="Rounded Rectangle 10"/>
          <p:cNvSpPr/>
          <p:nvPr/>
        </p:nvSpPr>
        <p:spPr>
          <a:xfrm>
            <a:off x="4400550" y="364463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viewModel.js</a:t>
            </a:r>
            <a:endParaRPr lang="nl-NL" dirty="0"/>
          </a:p>
        </p:txBody>
      </p:sp>
      <p:sp>
        <p:nvSpPr>
          <p:cNvPr id="12" name="Rounded Rectangle 11"/>
          <p:cNvSpPr/>
          <p:nvPr/>
        </p:nvSpPr>
        <p:spPr>
          <a:xfrm>
            <a:off x="2584381" y="2351317"/>
            <a:ext cx="1387929"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loader.js</a:t>
            </a:r>
            <a:endParaRPr lang="nl-NL" dirty="0"/>
          </a:p>
        </p:txBody>
      </p:sp>
      <p:sp>
        <p:nvSpPr>
          <p:cNvPr id="13" name="Rounded Rectangle 12"/>
          <p:cNvSpPr/>
          <p:nvPr/>
        </p:nvSpPr>
        <p:spPr>
          <a:xfrm>
            <a:off x="1853294" y="2993886"/>
            <a:ext cx="2119016" cy="534749"/>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component.json</a:t>
            </a:r>
            <a:endParaRPr lang="nl-NL" dirty="0"/>
          </a:p>
        </p:txBody>
      </p:sp>
      <p:sp>
        <p:nvSpPr>
          <p:cNvPr id="14" name="Rounded Rectangle 13"/>
          <p:cNvSpPr/>
          <p:nvPr/>
        </p:nvSpPr>
        <p:spPr>
          <a:xfrm>
            <a:off x="2584379" y="3636455"/>
            <a:ext cx="1387929" cy="534749"/>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Other Resources</a:t>
            </a:r>
            <a:endParaRPr lang="nl-NL" dirty="0"/>
          </a:p>
        </p:txBody>
      </p:sp>
      <p:sp>
        <p:nvSpPr>
          <p:cNvPr id="15" name="Right Arrow 14"/>
          <p:cNvSpPr/>
          <p:nvPr/>
        </p:nvSpPr>
        <p:spPr>
          <a:xfrm>
            <a:off x="220436" y="945849"/>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Property values (can be Observables and callback functions), Function Calls </a:t>
            </a:r>
            <a:endParaRPr lang="nl-NL" dirty="0"/>
          </a:p>
        </p:txBody>
      </p:sp>
    </p:spTree>
    <p:extLst>
      <p:ext uri="{BB962C8B-B14F-4D97-AF65-F5344CB8AC3E}">
        <p14:creationId xmlns:p14="http://schemas.microsoft.com/office/powerpoint/2010/main" val="372872214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Creation of a component</a:t>
            </a:r>
            <a:endParaRPr lang="nl-NL" dirty="0"/>
          </a:p>
        </p:txBody>
      </p:sp>
      <p:sp>
        <p:nvSpPr>
          <p:cNvPr id="3" name="Content Placeholder 2"/>
          <p:cNvSpPr>
            <a:spLocks noGrp="1"/>
          </p:cNvSpPr>
          <p:nvPr>
            <p:ph idx="1"/>
          </p:nvPr>
        </p:nvSpPr>
        <p:spPr/>
        <p:txBody>
          <a:bodyPr/>
          <a:lstStyle/>
          <a:p>
            <a:r>
              <a:rPr lang="en-US" dirty="0"/>
              <a:t>Identify scope of the component</a:t>
            </a:r>
          </a:p>
          <a:p>
            <a:r>
              <a:rPr lang="en-US" dirty="0"/>
              <a:t>Create a regular JET application (</a:t>
            </a:r>
            <a:r>
              <a:rPr lang="en-US" dirty="0" err="1"/>
              <a:t>ojet</a:t>
            </a:r>
            <a:r>
              <a:rPr lang="en-US" dirty="0"/>
              <a:t>)</a:t>
            </a:r>
          </a:p>
          <a:p>
            <a:r>
              <a:rPr lang="en-US" dirty="0"/>
              <a:t>Generate a composite component (</a:t>
            </a:r>
            <a:r>
              <a:rPr lang="en-US" dirty="0" err="1"/>
              <a:t>ojet</a:t>
            </a:r>
            <a:r>
              <a:rPr lang="en-US" dirty="0"/>
              <a:t>)</a:t>
            </a:r>
          </a:p>
          <a:p>
            <a:r>
              <a:rPr lang="en-US" dirty="0"/>
              <a:t>Identify and separate two areas</a:t>
            </a:r>
          </a:p>
          <a:p>
            <a:pPr lvl="1"/>
            <a:r>
              <a:rPr lang="en-US" dirty="0"/>
              <a:t>Test bed, sandbox – used for development &amp; test</a:t>
            </a:r>
          </a:p>
          <a:p>
            <a:pPr lvl="1"/>
            <a:r>
              <a:rPr lang="en-US" dirty="0"/>
              <a:t>Composite Component</a:t>
            </a:r>
          </a:p>
          <a:p>
            <a:r>
              <a:rPr lang="en-US" dirty="0"/>
              <a:t>Iteratively</a:t>
            </a:r>
          </a:p>
          <a:p>
            <a:pPr lvl="1"/>
            <a:r>
              <a:rPr lang="en-US" dirty="0"/>
              <a:t>Configure &amp; Describe</a:t>
            </a:r>
          </a:p>
          <a:p>
            <a:pPr lvl="1"/>
            <a:r>
              <a:rPr lang="en-US" dirty="0"/>
              <a:t>Develop</a:t>
            </a:r>
          </a:p>
          <a:p>
            <a:pPr lvl="1"/>
            <a:r>
              <a:rPr lang="en-US" dirty="0"/>
              <a:t>Test</a:t>
            </a:r>
          </a:p>
          <a:p>
            <a:pPr lvl="1"/>
            <a:r>
              <a:rPr lang="en-US" dirty="0"/>
              <a:t>Publish ( =&gt; Consume – many times)</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sp>
        <p:nvSpPr>
          <p:cNvPr id="7" name="Freeform 6"/>
          <p:cNvSpPr/>
          <p:nvPr/>
        </p:nvSpPr>
        <p:spPr>
          <a:xfrm>
            <a:off x="720003" y="2986348"/>
            <a:ext cx="302630" cy="1118753"/>
          </a:xfrm>
          <a:custGeom>
            <a:avLst/>
            <a:gdLst>
              <a:gd name="connsiteX0" fmla="*/ 246292 w 302630"/>
              <a:gd name="connsiteY0" fmla="*/ 0 h 1118753"/>
              <a:gd name="connsiteX1" fmla="*/ 302563 w 302630"/>
              <a:gd name="connsiteY1" fmla="*/ 471268 h 1118753"/>
              <a:gd name="connsiteX2" fmla="*/ 253326 w 302630"/>
              <a:gd name="connsiteY2" fmla="*/ 1041010 h 1118753"/>
              <a:gd name="connsiteX3" fmla="*/ 84513 w 302630"/>
              <a:gd name="connsiteY3" fmla="*/ 1069145 h 1118753"/>
              <a:gd name="connsiteX4" fmla="*/ 107 w 302630"/>
              <a:gd name="connsiteY4" fmla="*/ 626013 h 1118753"/>
              <a:gd name="connsiteX5" fmla="*/ 70446 w 302630"/>
              <a:gd name="connsiteY5" fmla="*/ 140677 h 1118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2630" h="1118753">
                <a:moveTo>
                  <a:pt x="246292" y="0"/>
                </a:moveTo>
                <a:cubicBezTo>
                  <a:pt x="273841" y="148883"/>
                  <a:pt x="301391" y="297766"/>
                  <a:pt x="302563" y="471268"/>
                </a:cubicBezTo>
                <a:cubicBezTo>
                  <a:pt x="303735" y="644770"/>
                  <a:pt x="289668" y="941364"/>
                  <a:pt x="253326" y="1041010"/>
                </a:cubicBezTo>
                <a:cubicBezTo>
                  <a:pt x="216984" y="1140656"/>
                  <a:pt x="126716" y="1138311"/>
                  <a:pt x="84513" y="1069145"/>
                </a:cubicBezTo>
                <a:cubicBezTo>
                  <a:pt x="42310" y="999979"/>
                  <a:pt x="2451" y="780758"/>
                  <a:pt x="107" y="626013"/>
                </a:cubicBezTo>
                <a:cubicBezTo>
                  <a:pt x="-2238" y="471268"/>
                  <a:pt x="34104" y="305972"/>
                  <a:pt x="70446" y="14067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Rectangle 5"/>
          <p:cNvSpPr/>
          <p:nvPr/>
        </p:nvSpPr>
        <p:spPr>
          <a:xfrm>
            <a:off x="5573864" y="2234317"/>
            <a:ext cx="2634136" cy="1870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Rounded Rectangle 7"/>
          <p:cNvSpPr/>
          <p:nvPr/>
        </p:nvSpPr>
        <p:spPr>
          <a:xfrm>
            <a:off x="6607534" y="2464904"/>
            <a:ext cx="1431235" cy="13119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Web Component</a:t>
            </a:r>
            <a:endParaRPr lang="nl-NL" dirty="0"/>
          </a:p>
        </p:txBody>
      </p:sp>
      <p:sp>
        <p:nvSpPr>
          <p:cNvPr id="9" name="Rectangle 8"/>
          <p:cNvSpPr/>
          <p:nvPr/>
        </p:nvSpPr>
        <p:spPr>
          <a:xfrm>
            <a:off x="5743536" y="3188473"/>
            <a:ext cx="665215"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View</a:t>
            </a:r>
          </a:p>
          <a:p>
            <a:pPr algn="ctr"/>
            <a:endParaRPr lang="nl-NL" dirty="0"/>
          </a:p>
        </p:txBody>
      </p:sp>
      <p:sp>
        <p:nvSpPr>
          <p:cNvPr id="10" name="Rectangle 9"/>
          <p:cNvSpPr/>
          <p:nvPr/>
        </p:nvSpPr>
        <p:spPr>
          <a:xfrm>
            <a:off x="5743536" y="2464904"/>
            <a:ext cx="688141"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ViewModel</a:t>
            </a:r>
            <a:endParaRPr lang="en-US" dirty="0"/>
          </a:p>
          <a:p>
            <a:pPr algn="ctr"/>
            <a:endParaRPr lang="nl-NL" dirty="0"/>
          </a:p>
        </p:txBody>
      </p:sp>
      <p:sp>
        <p:nvSpPr>
          <p:cNvPr id="11" name="TextBox 10"/>
          <p:cNvSpPr txBox="1"/>
          <p:nvPr/>
        </p:nvSpPr>
        <p:spPr>
          <a:xfrm>
            <a:off x="5964877" y="4164975"/>
            <a:ext cx="1852110" cy="200055"/>
          </a:xfrm>
          <a:prstGeom prst="rect">
            <a:avLst/>
          </a:prstGeom>
          <a:noFill/>
        </p:spPr>
        <p:txBody>
          <a:bodyPr wrap="none" lIns="0" tIns="0" rIns="0" bIns="0" rtlCol="0">
            <a:spAutoFit/>
          </a:bodyPr>
          <a:lstStyle/>
          <a:p>
            <a:r>
              <a:rPr lang="en-US" sz="1300" dirty="0"/>
              <a:t>Sandbox JET Application</a:t>
            </a:r>
            <a:endParaRPr lang="nl-NL" sz="1300" dirty="0" err="1"/>
          </a:p>
        </p:txBody>
      </p:sp>
      <p:sp>
        <p:nvSpPr>
          <p:cNvPr id="12" name="Rounded Rectangle 11"/>
          <p:cNvSpPr/>
          <p:nvPr/>
        </p:nvSpPr>
        <p:spPr>
          <a:xfrm>
            <a:off x="6076143" y="357820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sp>
        <p:nvSpPr>
          <p:cNvPr id="13" name="Rounded Rectangle 12"/>
          <p:cNvSpPr/>
          <p:nvPr/>
        </p:nvSpPr>
        <p:spPr>
          <a:xfrm>
            <a:off x="6162934" y="286303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spTree>
    <p:extLst>
      <p:ext uri="{BB962C8B-B14F-4D97-AF65-F5344CB8AC3E}">
        <p14:creationId xmlns:p14="http://schemas.microsoft.com/office/powerpoint/2010/main" val="38394639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Develop Input Country Component</a:t>
            </a:r>
            <a:endParaRPr lang="nl-NL" dirty="0"/>
          </a:p>
        </p:txBody>
      </p:sp>
      <p:sp>
        <p:nvSpPr>
          <p:cNvPr id="3" name="Content Placeholder 2"/>
          <p:cNvSpPr>
            <a:spLocks noGrp="1"/>
          </p:cNvSpPr>
          <p:nvPr>
            <p:ph idx="1"/>
          </p:nvPr>
        </p:nvSpPr>
        <p:spPr/>
        <p:txBody>
          <a:bodyPr/>
          <a:lstStyle/>
          <a:p>
            <a:r>
              <a:rPr lang="en-US" dirty="0"/>
              <a:t>Scope: display and select country on a map </a:t>
            </a:r>
          </a:p>
          <a:p>
            <a:pPr lvl="1"/>
            <a:r>
              <a:rPr lang="en-US" dirty="0"/>
              <a:t>Zoom, pan, ..</a:t>
            </a:r>
          </a:p>
          <a:p>
            <a:r>
              <a:rPr lang="en-US" dirty="0"/>
              <a:t>To be used instead of these horrible dropdown lists</a:t>
            </a:r>
          </a:p>
          <a:p>
            <a:r>
              <a:rPr lang="en-US" dirty="0"/>
              <a:t>Later: possibly extend with selection of </a:t>
            </a:r>
          </a:p>
          <a:p>
            <a:pPr lvl="1"/>
            <a:r>
              <a:rPr lang="en-US" dirty="0"/>
              <a:t>multiple countries</a:t>
            </a:r>
          </a:p>
          <a:p>
            <a:pPr lvl="1"/>
            <a:r>
              <a:rPr lang="en-US" dirty="0"/>
              <a:t>Regions, cities</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2050" name="Picture 2" descr="Image result for dropdown list of countri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42575" y="792000"/>
            <a:ext cx="2438400" cy="30765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hlinkClick r:id="rId3"/>
            <a:extLst>
              <a:ext uri="{FF2B5EF4-FFF2-40B4-BE49-F238E27FC236}">
                <a16:creationId xmlns:a16="http://schemas.microsoft.com/office/drawing/2014/main" id="{9B1BBFAE-B9B7-46D9-9DAB-C5A9BA641834}"/>
              </a:ext>
            </a:extLst>
          </p:cNvPr>
          <p:cNvPicPr>
            <a:picLocks noChangeAspect="1"/>
          </p:cNvPicPr>
          <p:nvPr/>
        </p:nvPicPr>
        <p:blipFill>
          <a:blip r:embed="rId4"/>
          <a:stretch>
            <a:fillRect/>
          </a:stretch>
        </p:blipFill>
        <p:spPr>
          <a:xfrm>
            <a:off x="720003" y="2697690"/>
            <a:ext cx="3491282" cy="190863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3D32B91-35D1-4F8F-83FB-D2FE85BE333D}"/>
              </a:ext>
            </a:extLst>
          </p:cNvPr>
          <p:cNvSpPr txBox="1"/>
          <p:nvPr/>
        </p:nvSpPr>
        <p:spPr>
          <a:xfrm>
            <a:off x="752087" y="4655445"/>
            <a:ext cx="4206986" cy="184666"/>
          </a:xfrm>
          <a:prstGeom prst="rect">
            <a:avLst/>
          </a:prstGeom>
          <a:noFill/>
        </p:spPr>
        <p:txBody>
          <a:bodyPr wrap="none" lIns="0" tIns="0" rIns="0" bIns="0" rtlCol="0">
            <a:spAutoFit/>
          </a:bodyPr>
          <a:lstStyle/>
          <a:p>
            <a:r>
              <a:rPr lang="nl-NL" sz="1200" i="1" dirty="0"/>
              <a:t>https://developer.oracle.com/javascript/reusable-jet-composite</a:t>
            </a:r>
            <a:endParaRPr lang="en-NL" sz="1200" i="1" dirty="0" err="1"/>
          </a:p>
        </p:txBody>
      </p:sp>
    </p:spTree>
    <p:extLst>
      <p:ext uri="{BB962C8B-B14F-4D97-AF65-F5344CB8AC3E}">
        <p14:creationId xmlns:p14="http://schemas.microsoft.com/office/powerpoint/2010/main" val="257289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7" name="Picture 6">
            <a:hlinkClick r:id="rId3"/>
          </p:cNvPr>
          <p:cNvPicPr>
            <a:picLocks noChangeAspect="1"/>
          </p:cNvPicPr>
          <p:nvPr/>
        </p:nvPicPr>
        <p:blipFill>
          <a:blip r:embed="rId4"/>
          <a:stretch>
            <a:fillRect/>
          </a:stretch>
        </p:blipFill>
        <p:spPr>
          <a:xfrm>
            <a:off x="244785" y="392040"/>
            <a:ext cx="9043577" cy="4323960"/>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1174CBCF-1F85-46E7-997C-51DFA829A5C5}"/>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3" name="Slide Number Placeholder 2">
            <a:extLst>
              <a:ext uri="{FF2B5EF4-FFF2-40B4-BE49-F238E27FC236}">
                <a16:creationId xmlns:a16="http://schemas.microsoft.com/office/drawing/2014/main" id="{BC640046-27CD-49CA-9C5C-A15550FAF897}"/>
              </a:ext>
            </a:extLst>
          </p:cNvPr>
          <p:cNvSpPr>
            <a:spLocks noGrp="1"/>
          </p:cNvSpPr>
          <p:nvPr>
            <p:ph type="sldNum" sz="quarter" idx="12"/>
          </p:nvPr>
        </p:nvSpPr>
        <p:spPr/>
        <p:txBody>
          <a:bodyPr/>
          <a:lstStyle/>
          <a:p>
            <a:fld id="{14F1411D-0280-154F-AEAC-4C20B7AA46B2}" type="slidenum">
              <a:rPr lang="nl-NL" smtClean="0"/>
              <a:t>6</a:t>
            </a:fld>
            <a:endParaRPr lang="nl-NL"/>
          </a:p>
        </p:txBody>
      </p:sp>
    </p:spTree>
    <p:extLst>
      <p:ext uri="{BB962C8B-B14F-4D97-AF65-F5344CB8AC3E}">
        <p14:creationId xmlns:p14="http://schemas.microsoft.com/office/powerpoint/2010/main" val="3782491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pic>
        <p:nvPicPr>
          <p:cNvPr id="6" name="Picture 5"/>
          <p:cNvPicPr>
            <a:picLocks noChangeAspect="1"/>
          </p:cNvPicPr>
          <p:nvPr/>
        </p:nvPicPr>
        <p:blipFill>
          <a:blip r:embed="rId2"/>
          <a:stretch>
            <a:fillRect/>
          </a:stretch>
        </p:blipFill>
        <p:spPr>
          <a:xfrm>
            <a:off x="119081" y="176830"/>
            <a:ext cx="4376803" cy="106385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598400" y="1312685"/>
            <a:ext cx="7306622" cy="3547315"/>
          </a:xfrm>
          <a:prstGeom prst="rect">
            <a:avLst/>
          </a:prstGeom>
        </p:spPr>
      </p:pic>
    </p:spTree>
    <p:extLst>
      <p:ext uri="{BB962C8B-B14F-4D97-AF65-F5344CB8AC3E}">
        <p14:creationId xmlns:p14="http://schemas.microsoft.com/office/powerpoint/2010/main" val="302856484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Country</a:t>
            </a:r>
            <a:endParaRPr lang="nl-NL" dirty="0"/>
          </a:p>
        </p:txBody>
      </p:sp>
      <p:sp>
        <p:nvSpPr>
          <p:cNvPr id="3" name="Content Placeholder 2"/>
          <p:cNvSpPr>
            <a:spLocks noGrp="1"/>
          </p:cNvSpPr>
          <p:nvPr>
            <p:ph idx="1"/>
          </p:nvPr>
        </p:nvSpPr>
        <p:spPr/>
        <p:txBody>
          <a:bodyPr/>
          <a:lstStyle/>
          <a:p>
            <a:r>
              <a:rPr lang="en-US" dirty="0"/>
              <a:t>Create a regular JET application </a:t>
            </a:r>
            <a:r>
              <a:rPr lang="en-US" i="1" dirty="0"/>
              <a:t>input-country-testbed</a:t>
            </a:r>
            <a:r>
              <a:rPr lang="en-US" dirty="0"/>
              <a:t> with </a:t>
            </a:r>
            <a:r>
              <a:rPr lang="en-US" dirty="0" err="1"/>
              <a:t>ojet</a:t>
            </a:r>
            <a:r>
              <a:rPr lang="en-US" dirty="0"/>
              <a:t> CLI</a:t>
            </a:r>
          </a:p>
          <a:p>
            <a:pPr lvl="1"/>
            <a:r>
              <a:rPr lang="en-US" dirty="0"/>
              <a:t>It will contain the Web Component as well as a single View &amp; </a:t>
            </a:r>
            <a:r>
              <a:rPr lang="en-US" dirty="0" err="1"/>
              <a:t>ViewModel</a:t>
            </a:r>
            <a:endParaRPr lang="en-US" dirty="0"/>
          </a:p>
          <a:p>
            <a:r>
              <a:rPr lang="en-US" dirty="0"/>
              <a:t>Generate Web Component </a:t>
            </a:r>
            <a:r>
              <a:rPr lang="en-US" i="1" dirty="0"/>
              <a:t>input-country </a:t>
            </a:r>
            <a:r>
              <a:rPr lang="en-US" dirty="0"/>
              <a:t>with the </a:t>
            </a:r>
            <a:r>
              <a:rPr lang="en-US" dirty="0" err="1"/>
              <a:t>ojet</a:t>
            </a:r>
            <a:r>
              <a:rPr lang="en-US" dirty="0"/>
              <a:t> CLI</a:t>
            </a:r>
          </a:p>
          <a:p>
            <a:r>
              <a:rPr lang="en-US" dirty="0"/>
              <a:t>Identify and separate two areas</a:t>
            </a:r>
          </a:p>
          <a:p>
            <a:pPr lvl="1"/>
            <a:r>
              <a:rPr lang="en-US" dirty="0"/>
              <a:t>Test bed– used for development &amp; test</a:t>
            </a:r>
          </a:p>
          <a:p>
            <a:pPr lvl="1"/>
            <a:r>
              <a:rPr lang="en-US" dirty="0"/>
              <a:t>Web Component</a:t>
            </a:r>
          </a:p>
          <a:p>
            <a:r>
              <a:rPr lang="en-US" dirty="0"/>
              <a:t>Iteratively</a:t>
            </a:r>
          </a:p>
          <a:p>
            <a:pPr lvl="1"/>
            <a:r>
              <a:rPr lang="en-US" dirty="0"/>
              <a:t>Configure &amp; Describe</a:t>
            </a:r>
          </a:p>
          <a:p>
            <a:pPr lvl="1"/>
            <a:r>
              <a:rPr lang="en-US" dirty="0"/>
              <a:t>Develop</a:t>
            </a:r>
          </a:p>
          <a:p>
            <a:pPr lvl="1"/>
            <a:r>
              <a:rPr lang="en-US" dirty="0"/>
              <a:t>Test</a:t>
            </a:r>
          </a:p>
          <a:p>
            <a:pPr lvl="1"/>
            <a:r>
              <a:rPr lang="en-US" dirty="0"/>
              <a:t>Publish</a:t>
            </a:r>
            <a:endParaRPr lang="nl-NL" dirty="0"/>
          </a:p>
          <a:p>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sp>
        <p:nvSpPr>
          <p:cNvPr id="6" name="Rectangle 5"/>
          <p:cNvSpPr/>
          <p:nvPr/>
        </p:nvSpPr>
        <p:spPr>
          <a:xfrm>
            <a:off x="5573864" y="2234317"/>
            <a:ext cx="2634136" cy="18707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ounded Rectangle 6"/>
          <p:cNvSpPr/>
          <p:nvPr/>
        </p:nvSpPr>
        <p:spPr>
          <a:xfrm>
            <a:off x="6607534" y="2464904"/>
            <a:ext cx="1431235" cy="1311966"/>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input-country</a:t>
            </a:r>
            <a:br>
              <a:rPr lang="en-US" dirty="0"/>
            </a:br>
            <a:endParaRPr lang="en-US" dirty="0"/>
          </a:p>
          <a:p>
            <a:pPr algn="ctr"/>
            <a:r>
              <a:rPr lang="en-US" dirty="0"/>
              <a:t>Web Component</a:t>
            </a:r>
            <a:endParaRPr lang="nl-NL" dirty="0"/>
          </a:p>
        </p:txBody>
      </p:sp>
      <p:sp>
        <p:nvSpPr>
          <p:cNvPr id="8" name="Rectangle 7"/>
          <p:cNvSpPr/>
          <p:nvPr/>
        </p:nvSpPr>
        <p:spPr>
          <a:xfrm>
            <a:off x="5743536" y="3188473"/>
            <a:ext cx="665215"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View</a:t>
            </a:r>
          </a:p>
          <a:p>
            <a:pPr algn="ctr"/>
            <a:endParaRPr lang="nl-NL" dirty="0"/>
          </a:p>
        </p:txBody>
      </p:sp>
      <p:sp>
        <p:nvSpPr>
          <p:cNvPr id="9" name="Rectangle 8"/>
          <p:cNvSpPr/>
          <p:nvPr/>
        </p:nvSpPr>
        <p:spPr>
          <a:xfrm>
            <a:off x="5743536" y="2464904"/>
            <a:ext cx="688141" cy="588397"/>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err="1"/>
              <a:t>ViewModel</a:t>
            </a:r>
            <a:endParaRPr lang="en-US" dirty="0"/>
          </a:p>
          <a:p>
            <a:pPr algn="ctr"/>
            <a:endParaRPr lang="nl-NL" dirty="0"/>
          </a:p>
        </p:txBody>
      </p:sp>
      <p:sp>
        <p:nvSpPr>
          <p:cNvPr id="10" name="TextBox 9"/>
          <p:cNvSpPr txBox="1"/>
          <p:nvPr/>
        </p:nvSpPr>
        <p:spPr>
          <a:xfrm>
            <a:off x="5964877" y="4164975"/>
            <a:ext cx="1570943" cy="200055"/>
          </a:xfrm>
          <a:prstGeom prst="rect">
            <a:avLst/>
          </a:prstGeom>
          <a:noFill/>
        </p:spPr>
        <p:txBody>
          <a:bodyPr wrap="none" lIns="0" tIns="0" rIns="0" bIns="0" rtlCol="0">
            <a:spAutoFit/>
          </a:bodyPr>
          <a:lstStyle/>
          <a:p>
            <a:r>
              <a:rPr lang="en-US" sz="1300" dirty="0"/>
              <a:t>input-country-testbed</a:t>
            </a:r>
            <a:endParaRPr lang="nl-NL" sz="1300" dirty="0" err="1"/>
          </a:p>
        </p:txBody>
      </p:sp>
      <p:sp>
        <p:nvSpPr>
          <p:cNvPr id="11" name="Rounded Rectangle 10"/>
          <p:cNvSpPr/>
          <p:nvPr/>
        </p:nvSpPr>
        <p:spPr>
          <a:xfrm>
            <a:off x="6076143" y="357820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sp>
        <p:nvSpPr>
          <p:cNvPr id="12" name="Rounded Rectangle 11"/>
          <p:cNvSpPr/>
          <p:nvPr/>
        </p:nvSpPr>
        <p:spPr>
          <a:xfrm>
            <a:off x="6162934" y="2863037"/>
            <a:ext cx="173582" cy="152400"/>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dirty="0"/>
          </a:p>
        </p:txBody>
      </p:sp>
      <p:pic>
        <p:nvPicPr>
          <p:cNvPr id="13" name="Picture 12"/>
          <p:cNvPicPr>
            <a:picLocks noChangeAspect="1"/>
          </p:cNvPicPr>
          <p:nvPr/>
        </p:nvPicPr>
        <p:blipFill>
          <a:blip r:embed="rId2"/>
          <a:stretch>
            <a:fillRect/>
          </a:stretch>
        </p:blipFill>
        <p:spPr>
          <a:xfrm>
            <a:off x="7585782" y="154004"/>
            <a:ext cx="1073482" cy="1965019"/>
          </a:xfrm>
          <a:prstGeom prst="rect">
            <a:avLst/>
          </a:prstGeom>
        </p:spPr>
      </p:pic>
      <p:sp>
        <p:nvSpPr>
          <p:cNvPr id="14" name="Right Arrow 13"/>
          <p:cNvSpPr/>
          <p:nvPr/>
        </p:nvSpPr>
        <p:spPr>
          <a:xfrm>
            <a:off x="7895645" y="2855086"/>
            <a:ext cx="930303" cy="7151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publish</a:t>
            </a:r>
            <a:endParaRPr lang="nl-NL" dirty="0"/>
          </a:p>
        </p:txBody>
      </p:sp>
    </p:spTree>
    <p:extLst>
      <p:ext uri="{BB962C8B-B14F-4D97-AF65-F5344CB8AC3E}">
        <p14:creationId xmlns:p14="http://schemas.microsoft.com/office/powerpoint/2010/main" val="23460464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Generate Sandbox JET application and </a:t>
            </a:r>
            <a:br>
              <a:rPr lang="en-US" dirty="0"/>
            </a:br>
            <a:r>
              <a:rPr lang="en-US" dirty="0"/>
              <a:t>the skeleton JET Web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pic>
        <p:nvPicPr>
          <p:cNvPr id="7" name="Picture 6"/>
          <p:cNvPicPr>
            <a:picLocks noChangeAspect="1"/>
          </p:cNvPicPr>
          <p:nvPr/>
        </p:nvPicPr>
        <p:blipFill>
          <a:blip r:embed="rId2"/>
          <a:stretch>
            <a:fillRect/>
          </a:stretch>
        </p:blipFill>
        <p:spPr>
          <a:xfrm>
            <a:off x="319824" y="845684"/>
            <a:ext cx="8032176" cy="1623201"/>
          </a:xfrm>
          <a:prstGeom prst="rect">
            <a:avLst/>
          </a:prstGeom>
        </p:spPr>
      </p:pic>
      <p:pic>
        <p:nvPicPr>
          <p:cNvPr id="8" name="Picture 7"/>
          <p:cNvPicPr>
            <a:picLocks noChangeAspect="1"/>
          </p:cNvPicPr>
          <p:nvPr/>
        </p:nvPicPr>
        <p:blipFill>
          <a:blip r:embed="rId3"/>
          <a:stretch>
            <a:fillRect/>
          </a:stretch>
        </p:blipFill>
        <p:spPr>
          <a:xfrm>
            <a:off x="319824" y="3073036"/>
            <a:ext cx="7125317" cy="609653"/>
          </a:xfrm>
          <a:prstGeom prst="rect">
            <a:avLst/>
          </a:prstGeom>
        </p:spPr>
      </p:pic>
      <p:pic>
        <p:nvPicPr>
          <p:cNvPr id="9" name="Picture 8"/>
          <p:cNvPicPr>
            <a:picLocks noChangeAspect="1"/>
          </p:cNvPicPr>
          <p:nvPr/>
        </p:nvPicPr>
        <p:blipFill>
          <a:blip r:embed="rId4"/>
          <a:stretch>
            <a:fillRect/>
          </a:stretch>
        </p:blipFill>
        <p:spPr>
          <a:xfrm>
            <a:off x="319824" y="2618397"/>
            <a:ext cx="4823878" cy="312447"/>
          </a:xfrm>
          <a:prstGeom prst="rect">
            <a:avLst/>
          </a:prstGeom>
        </p:spPr>
      </p:pic>
      <p:pic>
        <p:nvPicPr>
          <p:cNvPr id="6" name="Picture 5"/>
          <p:cNvPicPr>
            <a:picLocks noChangeAspect="1"/>
          </p:cNvPicPr>
          <p:nvPr/>
        </p:nvPicPr>
        <p:blipFill>
          <a:blip r:embed="rId5"/>
          <a:stretch>
            <a:fillRect/>
          </a:stretch>
        </p:blipFill>
        <p:spPr>
          <a:xfrm>
            <a:off x="5758634" y="3314793"/>
            <a:ext cx="3170730" cy="16425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67295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test bed</a:t>
            </a:r>
            <a:endParaRPr lang="nl-NL" dirty="0"/>
          </a:p>
        </p:txBody>
      </p:sp>
      <p:sp>
        <p:nvSpPr>
          <p:cNvPr id="3" name="Content Placeholder 2"/>
          <p:cNvSpPr>
            <a:spLocks noGrp="1"/>
          </p:cNvSpPr>
          <p:nvPr>
            <p:ph idx="1"/>
          </p:nvPr>
        </p:nvSpPr>
        <p:spPr/>
        <p:txBody>
          <a:bodyPr/>
          <a:lstStyle/>
          <a:p>
            <a:r>
              <a:rPr lang="en-US" dirty="0"/>
              <a:t>Create directory </a:t>
            </a:r>
            <a:r>
              <a:rPr lang="en-US" dirty="0" err="1"/>
              <a:t>src</a:t>
            </a:r>
            <a:r>
              <a:rPr lang="en-US" dirty="0"/>
              <a:t>/</a:t>
            </a:r>
            <a:r>
              <a:rPr lang="en-US" dirty="0" err="1"/>
              <a:t>js</a:t>
            </a:r>
            <a:r>
              <a:rPr lang="en-US" dirty="0"/>
              <a:t>/views</a:t>
            </a:r>
          </a:p>
          <a:p>
            <a:pPr lvl="1"/>
            <a:r>
              <a:rPr lang="en-US" dirty="0"/>
              <a:t>And file workarea.html</a:t>
            </a:r>
          </a:p>
          <a:p>
            <a:pPr lvl="1"/>
            <a:r>
              <a:rPr lang="en-US" dirty="0"/>
              <a:t>Including the &lt;input-country&gt; tag</a:t>
            </a:r>
          </a:p>
          <a:p>
            <a:r>
              <a:rPr lang="en-US" dirty="0"/>
              <a:t>Create directory </a:t>
            </a:r>
            <a:r>
              <a:rPr lang="en-US" dirty="0" err="1"/>
              <a:t>src</a:t>
            </a:r>
            <a:r>
              <a:rPr lang="en-US" dirty="0"/>
              <a:t>/</a:t>
            </a:r>
            <a:r>
              <a:rPr lang="en-US" dirty="0" err="1"/>
              <a:t>js</a:t>
            </a:r>
            <a:r>
              <a:rPr lang="en-US" dirty="0"/>
              <a:t>/</a:t>
            </a:r>
            <a:r>
              <a:rPr lang="en-US" dirty="0" err="1"/>
              <a:t>viewModels</a:t>
            </a:r>
            <a:endParaRPr lang="en-US" dirty="0"/>
          </a:p>
          <a:p>
            <a:pPr lvl="1"/>
            <a:r>
              <a:rPr lang="en-US" dirty="0"/>
              <a:t>And file workarea.js</a:t>
            </a:r>
          </a:p>
          <a:p>
            <a:pPr lvl="1"/>
            <a:r>
              <a:rPr lang="en-US" dirty="0"/>
              <a:t>With references to composite</a:t>
            </a:r>
            <a:br>
              <a:rPr lang="en-US" dirty="0"/>
            </a:br>
            <a:r>
              <a:rPr lang="en-US" dirty="0"/>
              <a:t>component </a:t>
            </a:r>
            <a:r>
              <a:rPr lang="en-US" i="1" dirty="0"/>
              <a:t>input-country</a:t>
            </a:r>
          </a:p>
          <a:p>
            <a:r>
              <a:rPr lang="en-US" dirty="0"/>
              <a:t>Include reference to module </a:t>
            </a:r>
            <a:r>
              <a:rPr lang="en-US" i="1" dirty="0" err="1"/>
              <a:t>workarea</a:t>
            </a:r>
            <a:r>
              <a:rPr lang="en-US" dirty="0"/>
              <a:t> </a:t>
            </a:r>
            <a:br>
              <a:rPr lang="en-US" dirty="0"/>
            </a:br>
            <a:r>
              <a:rPr lang="en-US" dirty="0"/>
              <a:t>in index.html</a:t>
            </a:r>
          </a:p>
          <a:p>
            <a:r>
              <a:rPr lang="en-US" dirty="0"/>
              <a:t>Include reference to </a:t>
            </a:r>
            <a:r>
              <a:rPr lang="en-US" i="1" dirty="0" err="1"/>
              <a:t>ojModule</a:t>
            </a:r>
            <a:r>
              <a:rPr lang="en-US" dirty="0"/>
              <a:t> in main.js</a:t>
            </a:r>
          </a:p>
          <a:p>
            <a:r>
              <a:rPr lang="en-US" dirty="0"/>
              <a:t>Run testbed application with </a:t>
            </a:r>
            <a:r>
              <a:rPr lang="en-US" i="1" dirty="0" err="1"/>
              <a:t>ojet</a:t>
            </a:r>
            <a:r>
              <a:rPr lang="en-US" i="1" dirty="0"/>
              <a:t> serve</a:t>
            </a:r>
          </a:p>
          <a:p>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pic>
        <p:nvPicPr>
          <p:cNvPr id="7" name="Picture 6"/>
          <p:cNvPicPr>
            <a:picLocks noChangeAspect="1"/>
          </p:cNvPicPr>
          <p:nvPr/>
        </p:nvPicPr>
        <p:blipFill>
          <a:blip r:embed="rId3"/>
          <a:stretch>
            <a:fillRect/>
          </a:stretch>
        </p:blipFill>
        <p:spPr>
          <a:xfrm>
            <a:off x="4968000" y="2193561"/>
            <a:ext cx="3589331" cy="25224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91233492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test bed</a:t>
            </a:r>
            <a:endParaRPr lang="nl-NL" dirty="0"/>
          </a:p>
        </p:txBody>
      </p:sp>
      <p:sp>
        <p:nvSpPr>
          <p:cNvPr id="3" name="Content Placeholder 2"/>
          <p:cNvSpPr>
            <a:spLocks noGrp="1"/>
          </p:cNvSpPr>
          <p:nvPr>
            <p:ph idx="1"/>
          </p:nvPr>
        </p:nvSpPr>
        <p:spPr/>
        <p:txBody>
          <a:bodyPr/>
          <a:lstStyle/>
          <a:p>
            <a:r>
              <a:rPr lang="en-US" dirty="0"/>
              <a:t>Workarea.html</a:t>
            </a:r>
          </a:p>
          <a:p>
            <a:pPr lvl="1"/>
            <a:r>
              <a:rPr lang="en-US" dirty="0"/>
              <a:t>Including the &lt;input-country&gt; tag</a:t>
            </a:r>
          </a:p>
          <a:p>
            <a:r>
              <a:rPr lang="en-US" dirty="0"/>
              <a:t>Workarea.js</a:t>
            </a:r>
          </a:p>
          <a:p>
            <a:pPr lvl="1"/>
            <a:r>
              <a:rPr lang="en-US" dirty="0"/>
              <a:t>With references to web</a:t>
            </a:r>
            <a:br>
              <a:rPr lang="en-US" dirty="0"/>
            </a:br>
            <a:r>
              <a:rPr lang="en-US" dirty="0"/>
              <a:t>component </a:t>
            </a:r>
            <a:r>
              <a:rPr lang="en-US" i="1" dirty="0"/>
              <a:t>input-country</a:t>
            </a:r>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pic>
        <p:nvPicPr>
          <p:cNvPr id="1026" name="Picture 2" descr="C:\Users\lucas_j\AppData\Local\Temp\SNAGHTML2386c5b.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642" y="140339"/>
            <a:ext cx="5896937" cy="9473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3689899" y="1596673"/>
            <a:ext cx="5314243" cy="2731925"/>
          </a:xfrm>
          <a:prstGeom prst="rect">
            <a:avLst/>
          </a:prstGeom>
        </p:spPr>
      </p:pic>
    </p:spTree>
    <p:extLst>
      <p:ext uri="{BB962C8B-B14F-4D97-AF65-F5344CB8AC3E}">
        <p14:creationId xmlns:p14="http://schemas.microsoft.com/office/powerpoint/2010/main" val="105476343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Prepare test bed</a:t>
            </a:r>
            <a:endParaRPr lang="nl-NL" dirty="0"/>
          </a:p>
        </p:txBody>
      </p:sp>
      <p:sp>
        <p:nvSpPr>
          <p:cNvPr id="3" name="Content Placeholder 2"/>
          <p:cNvSpPr>
            <a:spLocks noGrp="1"/>
          </p:cNvSpPr>
          <p:nvPr>
            <p:ph idx="1"/>
          </p:nvPr>
        </p:nvSpPr>
        <p:spPr/>
        <p:txBody>
          <a:bodyPr/>
          <a:lstStyle/>
          <a:p>
            <a:r>
              <a:rPr lang="en-US" dirty="0"/>
              <a:t>Include reference </a:t>
            </a:r>
            <a:br>
              <a:rPr lang="en-US" dirty="0"/>
            </a:br>
            <a:r>
              <a:rPr lang="en-US" dirty="0"/>
              <a:t>to module </a:t>
            </a:r>
            <a:r>
              <a:rPr lang="en-US" dirty="0" err="1"/>
              <a:t>workarea</a:t>
            </a:r>
            <a:r>
              <a:rPr lang="en-US" dirty="0"/>
              <a:t> </a:t>
            </a:r>
            <a:br>
              <a:rPr lang="en-US" dirty="0"/>
            </a:br>
            <a:r>
              <a:rPr lang="en-US" dirty="0"/>
              <a:t>in index.html</a:t>
            </a:r>
          </a:p>
          <a:p>
            <a:r>
              <a:rPr lang="en-US" dirty="0"/>
              <a:t>Include reference to </a:t>
            </a:r>
            <a:r>
              <a:rPr lang="en-US" dirty="0" err="1"/>
              <a:t>ojModule</a:t>
            </a:r>
            <a:r>
              <a:rPr lang="en-US" dirty="0"/>
              <a:t> </a:t>
            </a:r>
            <a:br>
              <a:rPr lang="en-US" dirty="0"/>
            </a:br>
            <a:r>
              <a:rPr lang="en-US" dirty="0"/>
              <a:t>in main.js</a:t>
            </a:r>
            <a:br>
              <a:rPr lang="en-US" dirty="0"/>
            </a:br>
            <a:br>
              <a:rPr lang="en-US" dirty="0"/>
            </a:br>
            <a:endParaRPr lang="en-US" dirty="0"/>
          </a:p>
          <a:p>
            <a:r>
              <a:rPr lang="en-US" dirty="0"/>
              <a:t>Run testbed </a:t>
            </a:r>
            <a:br>
              <a:rPr lang="en-US" dirty="0"/>
            </a:br>
            <a:r>
              <a:rPr lang="en-US" dirty="0"/>
              <a:t>application </a:t>
            </a:r>
            <a:br>
              <a:rPr lang="en-US" dirty="0"/>
            </a:br>
            <a:r>
              <a:rPr lang="en-US" dirty="0"/>
              <a:t>with </a:t>
            </a:r>
            <a:r>
              <a:rPr lang="en-US" i="1" dirty="0" err="1"/>
              <a:t>ojet</a:t>
            </a:r>
            <a:r>
              <a:rPr lang="en-US" i="1" dirty="0"/>
              <a:t> serve</a:t>
            </a:r>
          </a:p>
          <a:p>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9" name="Picture 8"/>
          <p:cNvPicPr>
            <a:picLocks noChangeAspect="1"/>
          </p:cNvPicPr>
          <p:nvPr/>
        </p:nvPicPr>
        <p:blipFill>
          <a:blip r:embed="rId2"/>
          <a:stretch>
            <a:fillRect/>
          </a:stretch>
        </p:blipFill>
        <p:spPr>
          <a:xfrm>
            <a:off x="2958222" y="741347"/>
            <a:ext cx="5898391" cy="937341"/>
          </a:xfrm>
          <a:prstGeom prst="rect">
            <a:avLst/>
          </a:prstGeom>
        </p:spPr>
      </p:pic>
      <p:pic>
        <p:nvPicPr>
          <p:cNvPr id="10" name="Picture 9"/>
          <p:cNvPicPr>
            <a:picLocks noChangeAspect="1"/>
          </p:cNvPicPr>
          <p:nvPr/>
        </p:nvPicPr>
        <p:blipFill>
          <a:blip r:embed="rId3"/>
          <a:stretch>
            <a:fillRect/>
          </a:stretch>
        </p:blipFill>
        <p:spPr>
          <a:xfrm>
            <a:off x="2371431" y="2132035"/>
            <a:ext cx="6485182" cy="632515"/>
          </a:xfrm>
          <a:prstGeom prst="rect">
            <a:avLst/>
          </a:prstGeom>
        </p:spPr>
      </p:pic>
      <p:pic>
        <p:nvPicPr>
          <p:cNvPr id="11" name="Picture 10"/>
          <p:cNvPicPr>
            <a:picLocks noChangeAspect="1"/>
          </p:cNvPicPr>
          <p:nvPr/>
        </p:nvPicPr>
        <p:blipFill>
          <a:blip r:embed="rId4"/>
          <a:stretch>
            <a:fillRect/>
          </a:stretch>
        </p:blipFill>
        <p:spPr>
          <a:xfrm>
            <a:off x="3141118" y="3147100"/>
            <a:ext cx="5715495" cy="1409822"/>
          </a:xfrm>
          <a:prstGeom prst="rect">
            <a:avLst/>
          </a:prstGeom>
        </p:spPr>
      </p:pic>
    </p:spTree>
    <p:extLst>
      <p:ext uri="{BB962C8B-B14F-4D97-AF65-F5344CB8AC3E}">
        <p14:creationId xmlns:p14="http://schemas.microsoft.com/office/powerpoint/2010/main" val="371008165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a property for the component and make it display something</a:t>
            </a:r>
            <a:endParaRPr lang="nl-NL" dirty="0"/>
          </a:p>
        </p:txBody>
      </p:sp>
      <p:sp>
        <p:nvSpPr>
          <p:cNvPr id="3" name="Content Placeholder 2"/>
          <p:cNvSpPr>
            <a:spLocks noGrp="1"/>
          </p:cNvSpPr>
          <p:nvPr>
            <p:ph idx="1"/>
          </p:nvPr>
        </p:nvSpPr>
        <p:spPr/>
        <p:txBody>
          <a:bodyPr/>
          <a:lstStyle/>
          <a:p>
            <a:r>
              <a:rPr lang="en-US" dirty="0"/>
              <a:t>Define property </a:t>
            </a:r>
            <a:r>
              <a:rPr lang="en-US" i="1" dirty="0" err="1"/>
              <a:t>countryName</a:t>
            </a:r>
            <a:r>
              <a:rPr lang="en-US" dirty="0"/>
              <a:t> in </a:t>
            </a:r>
            <a:r>
              <a:rPr lang="en-US" dirty="0" err="1"/>
              <a:t>component.json</a:t>
            </a:r>
            <a:br>
              <a:rPr lang="en-US" dirty="0"/>
            </a:b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r>
              <a:rPr lang="en-US" dirty="0"/>
              <a:t>Use value of property in output rendered by the component</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pic>
        <p:nvPicPr>
          <p:cNvPr id="6" name="Picture 5"/>
          <p:cNvPicPr>
            <a:picLocks noChangeAspect="1"/>
          </p:cNvPicPr>
          <p:nvPr/>
        </p:nvPicPr>
        <p:blipFill>
          <a:blip r:embed="rId2"/>
          <a:stretch>
            <a:fillRect/>
          </a:stretch>
        </p:blipFill>
        <p:spPr>
          <a:xfrm>
            <a:off x="912009" y="1207257"/>
            <a:ext cx="5409850" cy="2456997"/>
          </a:xfrm>
          <a:prstGeom prst="rect">
            <a:avLst/>
          </a:prstGeom>
        </p:spPr>
      </p:pic>
      <p:pic>
        <p:nvPicPr>
          <p:cNvPr id="7" name="Picture 6"/>
          <p:cNvPicPr>
            <a:picLocks noChangeAspect="1"/>
          </p:cNvPicPr>
          <p:nvPr/>
        </p:nvPicPr>
        <p:blipFill>
          <a:blip r:embed="rId3"/>
          <a:stretch>
            <a:fillRect/>
          </a:stretch>
        </p:blipFill>
        <p:spPr>
          <a:xfrm>
            <a:off x="912009" y="4296465"/>
            <a:ext cx="3680779" cy="464860"/>
          </a:xfrm>
          <a:prstGeom prst="rect">
            <a:avLst/>
          </a:prstGeom>
        </p:spPr>
      </p:pic>
    </p:spTree>
    <p:extLst>
      <p:ext uri="{BB962C8B-B14F-4D97-AF65-F5344CB8AC3E}">
        <p14:creationId xmlns:p14="http://schemas.microsoft.com/office/powerpoint/2010/main" val="13461266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Set property in test bed application</a:t>
            </a:r>
            <a:endParaRPr lang="nl-NL" dirty="0"/>
          </a:p>
        </p:txBody>
      </p:sp>
      <p:sp>
        <p:nvSpPr>
          <p:cNvPr id="3" name="Content Placeholder 2"/>
          <p:cNvSpPr>
            <a:spLocks noGrp="1"/>
          </p:cNvSpPr>
          <p:nvPr>
            <p:ph idx="1"/>
          </p:nvPr>
        </p:nvSpPr>
        <p:spPr/>
        <p:txBody>
          <a:bodyPr/>
          <a:lstStyle/>
          <a:p>
            <a:br>
              <a:rPr lang="en-US" dirty="0"/>
            </a:br>
            <a:br>
              <a:rPr lang="en-US" dirty="0"/>
            </a:br>
            <a:br>
              <a:rPr lang="en-US" dirty="0"/>
            </a:br>
            <a:endParaRPr lang="en-US" dirty="0"/>
          </a:p>
          <a:p>
            <a:br>
              <a:rPr lang="en-US" dirty="0"/>
            </a:br>
            <a:br>
              <a:rPr lang="en-US" dirty="0"/>
            </a:br>
            <a:br>
              <a:rPr lang="en-US" dirty="0"/>
            </a:br>
            <a:br>
              <a:rPr lang="en-US" dirty="0"/>
            </a:br>
            <a:endParaRPr lang="en-US" dirty="0"/>
          </a:p>
          <a:p>
            <a:r>
              <a:rPr lang="en-US" dirty="0"/>
              <a:t> </a:t>
            </a:r>
            <a:endParaRPr lang="nl-NL" i="1"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67</a:t>
            </a:fld>
            <a:endParaRPr lang="nl-NL"/>
          </a:p>
        </p:txBody>
      </p:sp>
      <p:pic>
        <p:nvPicPr>
          <p:cNvPr id="7" name="Picture 6"/>
          <p:cNvPicPr>
            <a:picLocks noChangeAspect="1"/>
          </p:cNvPicPr>
          <p:nvPr/>
        </p:nvPicPr>
        <p:blipFill>
          <a:blip r:embed="rId2"/>
          <a:stretch>
            <a:fillRect/>
          </a:stretch>
        </p:blipFill>
        <p:spPr>
          <a:xfrm>
            <a:off x="883658" y="3440941"/>
            <a:ext cx="4046571" cy="1478408"/>
          </a:xfrm>
          <a:prstGeom prst="rect">
            <a:avLst/>
          </a:prstGeom>
        </p:spPr>
      </p:pic>
      <p:pic>
        <p:nvPicPr>
          <p:cNvPr id="8" name="Picture 7"/>
          <p:cNvPicPr>
            <a:picLocks noChangeAspect="1"/>
          </p:cNvPicPr>
          <p:nvPr/>
        </p:nvPicPr>
        <p:blipFill>
          <a:blip r:embed="rId3"/>
          <a:stretch>
            <a:fillRect/>
          </a:stretch>
        </p:blipFill>
        <p:spPr>
          <a:xfrm>
            <a:off x="883658" y="963765"/>
            <a:ext cx="5148751" cy="1005565"/>
          </a:xfrm>
          <a:prstGeom prst="rect">
            <a:avLst/>
          </a:prstGeom>
        </p:spPr>
      </p:pic>
      <p:pic>
        <p:nvPicPr>
          <p:cNvPr id="9" name="Picture 8"/>
          <p:cNvPicPr>
            <a:picLocks noChangeAspect="1"/>
          </p:cNvPicPr>
          <p:nvPr/>
        </p:nvPicPr>
        <p:blipFill>
          <a:blip r:embed="rId4"/>
          <a:stretch>
            <a:fillRect/>
          </a:stretch>
        </p:blipFill>
        <p:spPr>
          <a:xfrm>
            <a:off x="883658" y="2113330"/>
            <a:ext cx="3928029" cy="1183611"/>
          </a:xfrm>
          <a:prstGeom prst="rect">
            <a:avLst/>
          </a:prstGeom>
        </p:spPr>
      </p:pic>
    </p:spTree>
    <p:extLst>
      <p:ext uri="{BB962C8B-B14F-4D97-AF65-F5344CB8AC3E}">
        <p14:creationId xmlns:p14="http://schemas.microsoft.com/office/powerpoint/2010/main" val="22596984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world map with country highlighting &amp; selection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68</a:t>
            </a:fld>
            <a:endParaRPr lang="nl-NL"/>
          </a:p>
        </p:txBody>
      </p:sp>
      <p:pic>
        <p:nvPicPr>
          <p:cNvPr id="5122" name="Picture 2" descr="Image result for embrace the worl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5802" y="769061"/>
            <a:ext cx="6882198" cy="41138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6240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a:t>
            </a:r>
            <a:r>
              <a:rPr lang="en-US" dirty="0" err="1"/>
              <a:t>OpenLayers</a:t>
            </a:r>
            <a:r>
              <a:rPr lang="en-US" dirty="0"/>
              <a:t> (open source, HTML5, JavaScript)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pic>
        <p:nvPicPr>
          <p:cNvPr id="6" name="Picture 5"/>
          <p:cNvPicPr>
            <a:picLocks noChangeAspect="1"/>
          </p:cNvPicPr>
          <p:nvPr/>
        </p:nvPicPr>
        <p:blipFill>
          <a:blip r:embed="rId3"/>
          <a:stretch>
            <a:fillRect/>
          </a:stretch>
        </p:blipFill>
        <p:spPr>
          <a:xfrm>
            <a:off x="720002" y="724721"/>
            <a:ext cx="7559997" cy="4236973"/>
          </a:xfrm>
          <a:prstGeom prst="rect">
            <a:avLst/>
          </a:prstGeom>
        </p:spPr>
      </p:pic>
    </p:spTree>
    <p:extLst>
      <p:ext uri="{BB962C8B-B14F-4D97-AF65-F5344CB8AC3E}">
        <p14:creationId xmlns:p14="http://schemas.microsoft.com/office/powerpoint/2010/main" val="21017158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EA60CC-BFF1-437E-B280-A160B77EC556}"/>
              </a:ext>
            </a:extLst>
          </p:cNvPr>
          <p:cNvSpPr>
            <a:spLocks noGrp="1"/>
          </p:cNvSpPr>
          <p:nvPr>
            <p:ph type="title"/>
          </p:nvPr>
        </p:nvSpPr>
        <p:spPr/>
        <p:txBody>
          <a:bodyPr/>
          <a:lstStyle/>
          <a:p>
            <a:r>
              <a:rPr lang="nl-NL" dirty="0" err="1"/>
              <a:t>Introducing</a:t>
            </a:r>
            <a:r>
              <a:rPr lang="nl-NL" dirty="0"/>
              <a:t> JET </a:t>
            </a:r>
            <a:r>
              <a:rPr lang="nl-NL" dirty="0" err="1"/>
              <a:t>WebComponents</a:t>
            </a:r>
            <a:endParaRPr lang="en-NL" dirty="0"/>
          </a:p>
        </p:txBody>
      </p:sp>
      <p:sp>
        <p:nvSpPr>
          <p:cNvPr id="4" name="Footer Placeholder 3">
            <a:extLst>
              <a:ext uri="{FF2B5EF4-FFF2-40B4-BE49-F238E27FC236}">
                <a16:creationId xmlns:a16="http://schemas.microsoft.com/office/drawing/2014/main" id="{EF36C8C2-118F-4AD0-9E8E-24BF7EBDEEF2}"/>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728069B9-7D94-4078-9101-D75254311686}"/>
              </a:ext>
            </a:extLst>
          </p:cNvPr>
          <p:cNvSpPr>
            <a:spLocks noGrp="1"/>
          </p:cNvSpPr>
          <p:nvPr>
            <p:ph type="sldNum" sz="quarter" idx="12"/>
          </p:nvPr>
        </p:nvSpPr>
        <p:spPr/>
        <p:txBody>
          <a:bodyPr/>
          <a:lstStyle/>
          <a:p>
            <a:fld id="{14F1411D-0280-154F-AEAC-4C20B7AA46B2}" type="slidenum">
              <a:rPr lang="nl-NL" smtClean="0"/>
              <a:t>7</a:t>
            </a:fld>
            <a:endParaRPr lang="nl-NL"/>
          </a:p>
        </p:txBody>
      </p:sp>
    </p:spTree>
    <p:extLst>
      <p:ext uri="{BB962C8B-B14F-4D97-AF65-F5344CB8AC3E}">
        <p14:creationId xmlns:p14="http://schemas.microsoft.com/office/powerpoint/2010/main" val="86407517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OpenLayers</a:t>
            </a:r>
            <a:r>
              <a:rPr lang="en-US" dirty="0"/>
              <a:t> - Summary</a:t>
            </a:r>
            <a:endParaRPr lang="nl-NL" dirty="0"/>
          </a:p>
        </p:txBody>
      </p:sp>
      <p:sp>
        <p:nvSpPr>
          <p:cNvPr id="3" name="Content Placeholder 2"/>
          <p:cNvSpPr>
            <a:spLocks noGrp="1"/>
          </p:cNvSpPr>
          <p:nvPr>
            <p:ph idx="1"/>
          </p:nvPr>
        </p:nvSpPr>
        <p:spPr/>
        <p:txBody>
          <a:bodyPr/>
          <a:lstStyle/>
          <a:p>
            <a:r>
              <a:rPr lang="en-US" dirty="0"/>
              <a:t>Initial release: 2006</a:t>
            </a:r>
          </a:p>
          <a:p>
            <a:r>
              <a:rPr lang="en-US" dirty="0"/>
              <a:t>Most recent release: 5.2.0, August 2018</a:t>
            </a:r>
          </a:p>
          <a:p>
            <a:r>
              <a:rPr lang="en-US" dirty="0"/>
              <a:t>Since 2007 under Open Source </a:t>
            </a:r>
            <a:br>
              <a:rPr lang="en-US" dirty="0"/>
            </a:br>
            <a:r>
              <a:rPr lang="en-US" dirty="0" err="1"/>
              <a:t>GeoSpatial</a:t>
            </a:r>
            <a:r>
              <a:rPr lang="en-US" dirty="0"/>
              <a:t> Foundation (</a:t>
            </a:r>
            <a:r>
              <a:rPr lang="en-US" dirty="0" err="1"/>
              <a:t>OSGeo</a:t>
            </a:r>
            <a:r>
              <a:rPr lang="en-US" dirty="0"/>
              <a:t>)</a:t>
            </a:r>
          </a:p>
          <a:p>
            <a:r>
              <a:rPr lang="en-US" dirty="0"/>
              <a:t>Originally based on Prototype JavaScript Framework; still fully (client side) JavaScript</a:t>
            </a:r>
          </a:p>
          <a:p>
            <a:r>
              <a:rPr lang="nl-NL" dirty="0"/>
              <a:t>Support </a:t>
            </a:r>
            <a:r>
              <a:rPr lang="nl-NL" dirty="0" err="1"/>
              <a:t>for</a:t>
            </a:r>
            <a:r>
              <a:rPr lang="nl-NL" dirty="0"/>
              <a:t>  </a:t>
            </a:r>
            <a:r>
              <a:rPr lang="nl-NL" dirty="0" err="1">
                <a:hlinkClick r:id="rId3" tooltip="GeoRSS"/>
              </a:rPr>
              <a:t>GeoRSS</a:t>
            </a:r>
            <a:r>
              <a:rPr lang="nl-NL" dirty="0"/>
              <a:t>, </a:t>
            </a:r>
            <a:r>
              <a:rPr lang="nl-NL" dirty="0">
                <a:hlinkClick r:id="rId4" tooltip="KML"/>
              </a:rPr>
              <a:t>KML</a:t>
            </a:r>
            <a:r>
              <a:rPr lang="nl-NL" dirty="0"/>
              <a:t> (</a:t>
            </a:r>
            <a:r>
              <a:rPr lang="nl-NL" dirty="0" err="1"/>
              <a:t>Keyhole</a:t>
            </a:r>
            <a:r>
              <a:rPr lang="nl-NL" dirty="0"/>
              <a:t> </a:t>
            </a:r>
            <a:r>
              <a:rPr lang="nl-NL" dirty="0" err="1"/>
              <a:t>Markup</a:t>
            </a:r>
            <a:r>
              <a:rPr lang="nl-NL" dirty="0"/>
              <a:t> Language), </a:t>
            </a:r>
            <a:r>
              <a:rPr lang="nl-NL" dirty="0" err="1">
                <a:hlinkClick r:id="rId5" tooltip="Geography Markup Language"/>
              </a:rPr>
              <a:t>Geography</a:t>
            </a:r>
            <a:r>
              <a:rPr lang="nl-NL" dirty="0">
                <a:hlinkClick r:id="rId5" tooltip="Geography Markup Language"/>
              </a:rPr>
              <a:t> </a:t>
            </a:r>
            <a:r>
              <a:rPr lang="nl-NL" dirty="0" err="1">
                <a:hlinkClick r:id="rId5" tooltip="Geography Markup Language"/>
              </a:rPr>
              <a:t>Markup</a:t>
            </a:r>
            <a:r>
              <a:rPr lang="nl-NL" dirty="0">
                <a:hlinkClick r:id="rId5" tooltip="Geography Markup Language"/>
              </a:rPr>
              <a:t> Language</a:t>
            </a:r>
            <a:r>
              <a:rPr lang="nl-NL" dirty="0"/>
              <a:t> (GML), </a:t>
            </a:r>
            <a:r>
              <a:rPr lang="nl-NL" dirty="0" err="1">
                <a:hlinkClick r:id="rId6" tooltip="GeoJSON"/>
              </a:rPr>
              <a:t>GeoJSON</a:t>
            </a:r>
            <a:r>
              <a:rPr lang="nl-NL" dirty="0"/>
              <a:t> </a:t>
            </a:r>
            <a:r>
              <a:rPr lang="nl-NL" dirty="0" err="1"/>
              <a:t>and</a:t>
            </a:r>
            <a:r>
              <a:rPr lang="nl-NL" dirty="0"/>
              <a:t> map data </a:t>
            </a:r>
            <a:r>
              <a:rPr lang="nl-NL" dirty="0" err="1"/>
              <a:t>from</a:t>
            </a:r>
            <a:r>
              <a:rPr lang="nl-NL" dirty="0"/>
              <a:t> </a:t>
            </a:r>
            <a:r>
              <a:rPr lang="nl-NL" dirty="0" err="1"/>
              <a:t>any</a:t>
            </a:r>
            <a:r>
              <a:rPr lang="nl-NL" dirty="0"/>
              <a:t> source </a:t>
            </a:r>
            <a:r>
              <a:rPr lang="nl-NL" dirty="0" err="1"/>
              <a:t>using</a:t>
            </a:r>
            <a:r>
              <a:rPr lang="nl-NL" dirty="0"/>
              <a:t> </a:t>
            </a:r>
            <a:r>
              <a:rPr lang="nl-NL" dirty="0">
                <a:hlinkClick r:id="rId7" tooltip="Open Geospatial Consortium"/>
              </a:rPr>
              <a:t>OGC</a:t>
            </a:r>
            <a:r>
              <a:rPr lang="nl-NL" dirty="0"/>
              <a:t>-</a:t>
            </a:r>
            <a:r>
              <a:rPr lang="nl-NL" dirty="0" err="1"/>
              <a:t>standards</a:t>
            </a:r>
            <a:r>
              <a:rPr lang="nl-NL" dirty="0"/>
              <a:t> as </a:t>
            </a:r>
            <a:r>
              <a:rPr lang="nl-NL" dirty="0">
                <a:hlinkClick r:id="rId8" tooltip="Web Map Service"/>
              </a:rPr>
              <a:t>Web Map Service</a:t>
            </a:r>
            <a:r>
              <a:rPr lang="nl-NL" dirty="0"/>
              <a:t> (WMS) or </a:t>
            </a:r>
            <a:r>
              <a:rPr lang="nl-NL" dirty="0">
                <a:hlinkClick r:id="rId9" tooltip="Web Feature Service"/>
              </a:rPr>
              <a:t>Web Feature Service</a:t>
            </a:r>
            <a:r>
              <a:rPr lang="nl-NL" dirty="0"/>
              <a:t> (WFS).</a:t>
            </a:r>
          </a:p>
          <a:p>
            <a:r>
              <a:rPr lang="en-US" dirty="0"/>
              <a:t>Map sources include Bing, Open Street Map, </a:t>
            </a:r>
            <a:r>
              <a:rPr lang="en-US" dirty="0" err="1"/>
              <a:t>MapBox</a:t>
            </a:r>
            <a:r>
              <a:rPr lang="en-US" dirty="0"/>
              <a:t>, Stamen, </a:t>
            </a:r>
            <a:r>
              <a:rPr lang="en-US" dirty="0" err="1"/>
              <a:t>ArcGis</a:t>
            </a:r>
            <a:r>
              <a:rPr lang="en-US" dirty="0"/>
              <a:t> (</a:t>
            </a:r>
            <a:r>
              <a:rPr lang="en-US" dirty="0" err="1"/>
              <a:t>Esri</a:t>
            </a:r>
            <a:r>
              <a:rPr lang="en-US" dirty="0"/>
              <a:t>)</a:t>
            </a:r>
          </a:p>
          <a:p>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pic>
        <p:nvPicPr>
          <p:cNvPr id="1026" name="Picture 2" descr="Open Source Geospatial Foundation (logo).sv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45140" y="1446713"/>
            <a:ext cx="1905000" cy="619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731276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Hello World Map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71</a:t>
            </a:fld>
            <a:endParaRPr lang="nl-NL"/>
          </a:p>
        </p:txBody>
      </p:sp>
      <p:pic>
        <p:nvPicPr>
          <p:cNvPr id="6" name="Picture 5">
            <a:hlinkClick r:id="rId3"/>
          </p:cNvPr>
          <p:cNvPicPr>
            <a:picLocks noChangeAspect="1"/>
          </p:cNvPicPr>
          <p:nvPr/>
        </p:nvPicPr>
        <p:blipFill>
          <a:blip r:embed="rId4"/>
          <a:stretch>
            <a:fillRect/>
          </a:stretch>
        </p:blipFill>
        <p:spPr>
          <a:xfrm>
            <a:off x="164308" y="168014"/>
            <a:ext cx="5689485" cy="4637793"/>
          </a:xfrm>
          <a:prstGeom prst="rect">
            <a:avLst/>
          </a:prstGeom>
        </p:spPr>
      </p:pic>
      <p:pic>
        <p:nvPicPr>
          <p:cNvPr id="7" name="Picture 6"/>
          <p:cNvPicPr>
            <a:picLocks noChangeAspect="1"/>
          </p:cNvPicPr>
          <p:nvPr/>
        </p:nvPicPr>
        <p:blipFill>
          <a:blip r:embed="rId5"/>
          <a:stretch>
            <a:fillRect/>
          </a:stretch>
        </p:blipFill>
        <p:spPr>
          <a:xfrm>
            <a:off x="3246548" y="2065564"/>
            <a:ext cx="5702588" cy="2839339"/>
          </a:xfrm>
          <a:prstGeom prst="rect">
            <a:avLst/>
          </a:prstGeom>
        </p:spPr>
      </p:pic>
      <p:sp>
        <p:nvSpPr>
          <p:cNvPr id="8" name="Right Arrow 7"/>
          <p:cNvSpPr/>
          <p:nvPr/>
        </p:nvSpPr>
        <p:spPr>
          <a:xfrm>
            <a:off x="318052" y="792000"/>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ight Arrow 8"/>
          <p:cNvSpPr/>
          <p:nvPr/>
        </p:nvSpPr>
        <p:spPr>
          <a:xfrm>
            <a:off x="318052" y="1747482"/>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Right Arrow 9"/>
          <p:cNvSpPr/>
          <p:nvPr/>
        </p:nvSpPr>
        <p:spPr>
          <a:xfrm>
            <a:off x="318052" y="2424671"/>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ight Arrow 10"/>
          <p:cNvSpPr/>
          <p:nvPr/>
        </p:nvSpPr>
        <p:spPr>
          <a:xfrm>
            <a:off x="318052" y="2712246"/>
            <a:ext cx="286247" cy="20986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38078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err="1"/>
              <a:t>OpenLayers</a:t>
            </a:r>
            <a:r>
              <a:rPr lang="en-US" dirty="0"/>
              <a:t> to JET Web Component</a:t>
            </a:r>
            <a:endParaRPr lang="nl-NL" dirty="0"/>
          </a:p>
        </p:txBody>
      </p:sp>
      <p:sp>
        <p:nvSpPr>
          <p:cNvPr id="3" name="Content Placeholder 2"/>
          <p:cNvSpPr>
            <a:spLocks noGrp="1"/>
          </p:cNvSpPr>
          <p:nvPr>
            <p:ph idx="1"/>
          </p:nvPr>
        </p:nvSpPr>
        <p:spPr/>
        <p:txBody>
          <a:bodyPr/>
          <a:lstStyle/>
          <a:p>
            <a:r>
              <a:rPr lang="en-US" dirty="0"/>
              <a:t>Copy </a:t>
            </a:r>
            <a:r>
              <a:rPr lang="en-US" dirty="0" err="1"/>
              <a:t>OpenLayers</a:t>
            </a:r>
            <a:r>
              <a:rPr lang="en-US" dirty="0"/>
              <a:t> libraries into </a:t>
            </a:r>
            <a:br>
              <a:rPr lang="en-US" dirty="0"/>
            </a:br>
            <a:r>
              <a:rPr lang="en-US" dirty="0"/>
              <a:t>jet-composites/input-country/libs</a:t>
            </a:r>
          </a:p>
          <a:p>
            <a:r>
              <a:rPr lang="en-US" dirty="0"/>
              <a:t>Include </a:t>
            </a:r>
            <a:r>
              <a:rPr lang="en-US" dirty="0" err="1"/>
              <a:t>OpenLayers</a:t>
            </a:r>
            <a:r>
              <a:rPr lang="en-US" dirty="0"/>
              <a:t> resource in </a:t>
            </a:r>
            <a:r>
              <a:rPr lang="en-US" i="1" dirty="0"/>
              <a:t>loader.js</a:t>
            </a:r>
            <a:endParaRPr lang="nl-NL" i="1"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72</a:t>
            </a:fld>
            <a:endParaRPr lang="nl-NL"/>
          </a:p>
        </p:txBody>
      </p:sp>
      <p:pic>
        <p:nvPicPr>
          <p:cNvPr id="7" name="Picture 6"/>
          <p:cNvPicPr>
            <a:picLocks noChangeAspect="1"/>
          </p:cNvPicPr>
          <p:nvPr/>
        </p:nvPicPr>
        <p:blipFill>
          <a:blip r:embed="rId2"/>
          <a:stretch>
            <a:fillRect/>
          </a:stretch>
        </p:blipFill>
        <p:spPr>
          <a:xfrm>
            <a:off x="413469" y="1864028"/>
            <a:ext cx="5884612" cy="2851972"/>
          </a:xfrm>
          <a:prstGeom prst="rect">
            <a:avLst/>
          </a:prstGeom>
        </p:spPr>
      </p:pic>
      <p:pic>
        <p:nvPicPr>
          <p:cNvPr id="8" name="Picture 7"/>
          <p:cNvPicPr>
            <a:picLocks noChangeAspect="1"/>
          </p:cNvPicPr>
          <p:nvPr/>
        </p:nvPicPr>
        <p:blipFill>
          <a:blip r:embed="rId3"/>
          <a:stretch>
            <a:fillRect/>
          </a:stretch>
        </p:blipFill>
        <p:spPr>
          <a:xfrm>
            <a:off x="6108531" y="720667"/>
            <a:ext cx="2812024" cy="16308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3795089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 </a:t>
            </a:r>
            <a:r>
              <a:rPr lang="en-US" dirty="0" err="1"/>
              <a:t>OpenLayers</a:t>
            </a:r>
            <a:r>
              <a:rPr lang="en-US" dirty="0"/>
              <a:t> to JET Web Component (2)</a:t>
            </a:r>
            <a:endParaRPr lang="nl-NL" dirty="0"/>
          </a:p>
        </p:txBody>
      </p:sp>
      <p:sp>
        <p:nvSpPr>
          <p:cNvPr id="3" name="Content Placeholder 2"/>
          <p:cNvSpPr>
            <a:spLocks noGrp="1"/>
          </p:cNvSpPr>
          <p:nvPr>
            <p:ph idx="1"/>
          </p:nvPr>
        </p:nvSpPr>
        <p:spPr/>
        <p:txBody>
          <a:bodyPr/>
          <a:lstStyle/>
          <a:p>
            <a:r>
              <a:rPr lang="en-US" dirty="0"/>
              <a:t>Reference module input-country/</a:t>
            </a:r>
            <a:r>
              <a:rPr lang="en-US" dirty="0" err="1"/>
              <a:t>ol</a:t>
            </a:r>
            <a:r>
              <a:rPr lang="en-US" dirty="0"/>
              <a:t> in </a:t>
            </a:r>
            <a:r>
              <a:rPr lang="en-US" i="1" dirty="0"/>
              <a:t>viewModel.js</a:t>
            </a:r>
            <a:r>
              <a:rPr lang="en-US" dirty="0"/>
              <a:t> in order to leverage the </a:t>
            </a:r>
            <a:r>
              <a:rPr lang="en-US" dirty="0" err="1"/>
              <a:t>OpenLayers</a:t>
            </a:r>
            <a:r>
              <a:rPr lang="en-US" dirty="0"/>
              <a:t> JavaScript objects</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73</a:t>
            </a:fld>
            <a:endParaRPr lang="nl-NL"/>
          </a:p>
        </p:txBody>
      </p:sp>
      <p:pic>
        <p:nvPicPr>
          <p:cNvPr id="6" name="Picture 5"/>
          <p:cNvPicPr>
            <a:picLocks noChangeAspect="1"/>
          </p:cNvPicPr>
          <p:nvPr/>
        </p:nvPicPr>
        <p:blipFill>
          <a:blip r:embed="rId2"/>
          <a:stretch>
            <a:fillRect/>
          </a:stretch>
        </p:blipFill>
        <p:spPr>
          <a:xfrm>
            <a:off x="855171" y="1629556"/>
            <a:ext cx="8093141" cy="1196444"/>
          </a:xfrm>
          <a:prstGeom prst="rect">
            <a:avLst/>
          </a:prstGeom>
        </p:spPr>
      </p:pic>
    </p:spTree>
    <p:extLst>
      <p:ext uri="{BB962C8B-B14F-4D97-AF65-F5344CB8AC3E}">
        <p14:creationId xmlns:p14="http://schemas.microsoft.com/office/powerpoint/2010/main" val="38200409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Show </a:t>
            </a:r>
            <a:r>
              <a:rPr lang="en-US" dirty="0" err="1"/>
              <a:t>OpenLayers</a:t>
            </a:r>
            <a:r>
              <a:rPr lang="en-US" dirty="0"/>
              <a:t> map in Web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74</a:t>
            </a:fld>
            <a:endParaRPr lang="nl-NL"/>
          </a:p>
        </p:txBody>
      </p:sp>
      <p:pic>
        <p:nvPicPr>
          <p:cNvPr id="6" name="Picture 5"/>
          <p:cNvPicPr>
            <a:picLocks noChangeAspect="1"/>
          </p:cNvPicPr>
          <p:nvPr/>
        </p:nvPicPr>
        <p:blipFill>
          <a:blip r:embed="rId2"/>
          <a:stretch>
            <a:fillRect/>
          </a:stretch>
        </p:blipFill>
        <p:spPr>
          <a:xfrm>
            <a:off x="219071" y="792000"/>
            <a:ext cx="4877223" cy="1196444"/>
          </a:xfrm>
          <a:prstGeom prst="rect">
            <a:avLst/>
          </a:prstGeom>
        </p:spPr>
      </p:pic>
      <p:pic>
        <p:nvPicPr>
          <p:cNvPr id="7" name="Picture 6"/>
          <p:cNvPicPr>
            <a:picLocks noChangeAspect="1"/>
          </p:cNvPicPr>
          <p:nvPr/>
        </p:nvPicPr>
        <p:blipFill>
          <a:blip r:embed="rId3"/>
          <a:stretch>
            <a:fillRect/>
          </a:stretch>
        </p:blipFill>
        <p:spPr>
          <a:xfrm>
            <a:off x="4459063" y="648000"/>
            <a:ext cx="4575665" cy="4068000"/>
          </a:xfrm>
          <a:prstGeom prst="rect">
            <a:avLst/>
          </a:prstGeom>
        </p:spPr>
      </p:pic>
      <p:sp>
        <p:nvSpPr>
          <p:cNvPr id="8" name="Freeform 7"/>
          <p:cNvSpPr/>
          <p:nvPr/>
        </p:nvSpPr>
        <p:spPr>
          <a:xfrm>
            <a:off x="2401294" y="1828800"/>
            <a:ext cx="2798859" cy="2052105"/>
          </a:xfrm>
          <a:custGeom>
            <a:avLst/>
            <a:gdLst>
              <a:gd name="connsiteX0" fmla="*/ 2798859 w 2798859"/>
              <a:gd name="connsiteY0" fmla="*/ 1956021 h 2052105"/>
              <a:gd name="connsiteX1" fmla="*/ 1097280 w 2798859"/>
              <a:gd name="connsiteY1" fmla="*/ 1828800 h 2052105"/>
              <a:gd name="connsiteX2" fmla="*/ 0 w 2798859"/>
              <a:gd name="connsiteY2" fmla="*/ 0 h 2052105"/>
            </a:gdLst>
            <a:ahLst/>
            <a:cxnLst>
              <a:cxn ang="0">
                <a:pos x="connsiteX0" y="connsiteY0"/>
              </a:cxn>
              <a:cxn ang="0">
                <a:pos x="connsiteX1" y="connsiteY1"/>
              </a:cxn>
              <a:cxn ang="0">
                <a:pos x="connsiteX2" y="connsiteY2"/>
              </a:cxn>
            </a:cxnLst>
            <a:rect l="l" t="t" r="r" b="b"/>
            <a:pathLst>
              <a:path w="2798859" h="2052105">
                <a:moveTo>
                  <a:pt x="2798859" y="1956021"/>
                </a:moveTo>
                <a:cubicBezTo>
                  <a:pt x="2181307" y="2055412"/>
                  <a:pt x="1563756" y="2154803"/>
                  <a:pt x="1097280" y="1828800"/>
                </a:cubicBezTo>
                <a:cubicBezTo>
                  <a:pt x="630804" y="1502797"/>
                  <a:pt x="315402" y="751398"/>
                  <a:pt x="0" y="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8522013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pic>
        <p:nvPicPr>
          <p:cNvPr id="6" name="Picture 5"/>
          <p:cNvPicPr>
            <a:picLocks noChangeAspect="1"/>
          </p:cNvPicPr>
          <p:nvPr/>
        </p:nvPicPr>
        <p:blipFill>
          <a:blip r:embed="rId2"/>
          <a:stretch>
            <a:fillRect/>
          </a:stretch>
        </p:blipFill>
        <p:spPr>
          <a:xfrm>
            <a:off x="1552503" y="1366260"/>
            <a:ext cx="6871498" cy="3569793"/>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90778" y="159805"/>
            <a:ext cx="4624346" cy="1134410"/>
          </a:xfrm>
          <a:prstGeom prst="rect">
            <a:avLst/>
          </a:prstGeom>
        </p:spPr>
      </p:pic>
    </p:spTree>
    <p:extLst>
      <p:ext uri="{BB962C8B-B14F-4D97-AF65-F5344CB8AC3E}">
        <p14:creationId xmlns:p14="http://schemas.microsoft.com/office/powerpoint/2010/main" val="22750433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Output from a Component</a:t>
            </a:r>
            <a:endParaRPr lang="nl-NL" dirty="0"/>
          </a:p>
        </p:txBody>
      </p:sp>
      <p:sp>
        <p:nvSpPr>
          <p:cNvPr id="3" name="Content Placeholder 2"/>
          <p:cNvSpPr>
            <a:spLocks noGrp="1"/>
          </p:cNvSpPr>
          <p:nvPr>
            <p:ph idx="1"/>
          </p:nvPr>
        </p:nvSpPr>
        <p:spPr>
          <a:xfrm>
            <a:off x="720003" y="3618128"/>
            <a:ext cx="6623999" cy="1097871"/>
          </a:xfrm>
        </p:spPr>
        <p:txBody>
          <a:bodyPr/>
          <a:lstStyle/>
          <a:p>
            <a:r>
              <a:rPr lang="en-US" dirty="0"/>
              <a:t>(be inspected from the consuming application)</a:t>
            </a:r>
          </a:p>
          <a:p>
            <a:r>
              <a:rPr lang="en-US" dirty="0"/>
              <a:t>(publish event explicitly on client side event bus)</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76</a:t>
            </a:fld>
            <a:endParaRPr lang="nl-NL"/>
          </a:p>
        </p:txBody>
      </p:sp>
      <p:sp>
        <p:nvSpPr>
          <p:cNvPr id="6" name="Rounded Rectangle 5"/>
          <p:cNvSpPr/>
          <p:nvPr/>
        </p:nvSpPr>
        <p:spPr>
          <a:xfrm>
            <a:off x="2428793" y="852565"/>
            <a:ext cx="4710021" cy="24885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a:p>
            <a:pPr algn="ctr"/>
            <a:r>
              <a:rPr lang="en-US" sz="2800" dirty="0"/>
              <a:t>JET</a:t>
            </a:r>
          </a:p>
          <a:p>
            <a:pPr algn="ctr"/>
            <a:r>
              <a:rPr lang="en-US" sz="2800" b="1" dirty="0"/>
              <a:t>Web Component</a:t>
            </a:r>
          </a:p>
          <a:p>
            <a:pPr algn="ctr"/>
            <a:endParaRPr lang="en-US" sz="2800" b="1" dirty="0"/>
          </a:p>
          <a:p>
            <a:pPr algn="ctr"/>
            <a:endParaRPr lang="en-US" sz="2800" b="1" dirty="0"/>
          </a:p>
          <a:p>
            <a:pPr algn="ctr"/>
            <a:endParaRPr lang="en-US" sz="2800" b="1" dirty="0"/>
          </a:p>
          <a:p>
            <a:pPr algn="ctr"/>
            <a:endParaRPr lang="nl-NL" sz="2800" b="1" dirty="0"/>
          </a:p>
        </p:txBody>
      </p:sp>
      <p:sp>
        <p:nvSpPr>
          <p:cNvPr id="7" name="Right Arrow 6"/>
          <p:cNvSpPr/>
          <p:nvPr/>
        </p:nvSpPr>
        <p:spPr>
          <a:xfrm>
            <a:off x="6564378" y="690320"/>
            <a:ext cx="2318657" cy="1118507"/>
          </a:xfrm>
          <a:prstGeom prst="rightArrow">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UI (HTML + CSS)</a:t>
            </a:r>
            <a:endParaRPr lang="nl-NL" dirty="0"/>
          </a:p>
        </p:txBody>
      </p:sp>
      <p:sp>
        <p:nvSpPr>
          <p:cNvPr id="8" name="Right Arrow 7"/>
          <p:cNvSpPr/>
          <p:nvPr/>
        </p:nvSpPr>
        <p:spPr>
          <a:xfrm>
            <a:off x="6564377" y="1887748"/>
            <a:ext cx="2318657" cy="111850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Events, Property Updates, Function calls</a:t>
            </a:r>
            <a:endParaRPr lang="nl-NL" dirty="0"/>
          </a:p>
        </p:txBody>
      </p:sp>
      <p:sp>
        <p:nvSpPr>
          <p:cNvPr id="15" name="Right Arrow 14"/>
          <p:cNvSpPr/>
          <p:nvPr/>
        </p:nvSpPr>
        <p:spPr>
          <a:xfrm>
            <a:off x="515348" y="1022966"/>
            <a:ext cx="2907256" cy="1374018"/>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a:t>Property values (can be Observables and callback functions), Function Calls </a:t>
            </a:r>
            <a:endParaRPr lang="nl-NL" dirty="0"/>
          </a:p>
        </p:txBody>
      </p:sp>
      <p:sp>
        <p:nvSpPr>
          <p:cNvPr id="17" name="Left Arrow 16"/>
          <p:cNvSpPr/>
          <p:nvPr/>
        </p:nvSpPr>
        <p:spPr>
          <a:xfrm>
            <a:off x="2687823" y="1689166"/>
            <a:ext cx="1838128" cy="974456"/>
          </a:xfrm>
          <a:prstGeom prst="lef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solidFill>
                  <a:schemeClr val="dk1"/>
                </a:solidFill>
              </a:rPr>
              <a:t>Set Observable, Callback function</a:t>
            </a:r>
            <a:endParaRPr lang="nl-NL" dirty="0">
              <a:solidFill>
                <a:schemeClr val="dk1"/>
              </a:solidFill>
            </a:endParaRPr>
          </a:p>
        </p:txBody>
      </p:sp>
      <p:sp>
        <p:nvSpPr>
          <p:cNvPr id="18" name="Lightning Bolt 17"/>
          <p:cNvSpPr/>
          <p:nvPr/>
        </p:nvSpPr>
        <p:spPr>
          <a:xfrm>
            <a:off x="8480861" y="1839385"/>
            <a:ext cx="264027" cy="55759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93787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17" grpId="0" animBg="1"/>
      <p:bldP spid="1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Define component </a:t>
            </a:r>
            <a:br>
              <a:rPr lang="en-US" dirty="0"/>
            </a:br>
            <a:r>
              <a:rPr lang="en-US" dirty="0"/>
              <a:t>output in </a:t>
            </a:r>
            <a:r>
              <a:rPr lang="en-US" dirty="0" err="1"/>
              <a:t>component.json</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pic>
        <p:nvPicPr>
          <p:cNvPr id="2050" name="Picture 2" descr="C:\Users\lucas_j\AppData\Local\Temp\SNAGHTML263c9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53292" y="133793"/>
            <a:ext cx="5505194" cy="472620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ular Callout 6"/>
          <p:cNvSpPr/>
          <p:nvPr/>
        </p:nvSpPr>
        <p:spPr>
          <a:xfrm>
            <a:off x="5711298" y="575506"/>
            <a:ext cx="909594" cy="432987"/>
          </a:xfrm>
          <a:prstGeom prst="wedgeRectCallout">
            <a:avLst>
              <a:gd name="adj1" fmla="val -144411"/>
              <a:gd name="adj2" fmla="val 1076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Writable </a:t>
            </a:r>
            <a:r>
              <a:rPr lang="en-US" dirty="0"/>
              <a:t>property</a:t>
            </a:r>
            <a:endParaRPr lang="nl-NL" dirty="0"/>
          </a:p>
        </p:txBody>
      </p:sp>
      <p:sp>
        <p:nvSpPr>
          <p:cNvPr id="8" name="Rectangular Callout 7"/>
          <p:cNvSpPr/>
          <p:nvPr/>
        </p:nvSpPr>
        <p:spPr>
          <a:xfrm>
            <a:off x="6106367" y="1737998"/>
            <a:ext cx="899647" cy="458649"/>
          </a:xfrm>
          <a:prstGeom prst="wedgeRectCallout">
            <a:avLst>
              <a:gd name="adj1" fmla="val -140033"/>
              <a:gd name="adj2" fmla="val 118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Callback function</a:t>
            </a:r>
            <a:endParaRPr lang="nl-NL" dirty="0"/>
          </a:p>
        </p:txBody>
      </p:sp>
      <p:sp>
        <p:nvSpPr>
          <p:cNvPr id="9" name="Rectangular Callout 8"/>
          <p:cNvSpPr/>
          <p:nvPr/>
        </p:nvSpPr>
        <p:spPr>
          <a:xfrm>
            <a:off x="5493185" y="3091856"/>
            <a:ext cx="762889" cy="315764"/>
          </a:xfrm>
          <a:prstGeom prst="wedgeRectCallout">
            <a:avLst>
              <a:gd name="adj1" fmla="val -123808"/>
              <a:gd name="adj2" fmla="val 7574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a:t>
            </a:r>
            <a:endParaRPr lang="nl-NL" dirty="0"/>
          </a:p>
        </p:txBody>
      </p:sp>
    </p:spTree>
    <p:extLst>
      <p:ext uri="{BB962C8B-B14F-4D97-AF65-F5344CB8AC3E}">
        <p14:creationId xmlns:p14="http://schemas.microsoft.com/office/powerpoint/2010/main" val="20644433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Publish output from input-country component</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78</a:t>
            </a:fld>
            <a:endParaRPr lang="nl-NL"/>
          </a:p>
        </p:txBody>
      </p:sp>
      <p:pic>
        <p:nvPicPr>
          <p:cNvPr id="6" name="Picture 5"/>
          <p:cNvPicPr>
            <a:picLocks noChangeAspect="1"/>
          </p:cNvPicPr>
          <p:nvPr/>
        </p:nvPicPr>
        <p:blipFill>
          <a:blip r:embed="rId2"/>
          <a:stretch>
            <a:fillRect/>
          </a:stretch>
        </p:blipFill>
        <p:spPr>
          <a:xfrm>
            <a:off x="720002" y="739375"/>
            <a:ext cx="6910961" cy="4172325"/>
          </a:xfrm>
          <a:prstGeom prst="rect">
            <a:avLst/>
          </a:prstGeom>
        </p:spPr>
      </p:pic>
      <p:sp>
        <p:nvSpPr>
          <p:cNvPr id="7" name="Rectangular Callout 6"/>
          <p:cNvSpPr/>
          <p:nvPr/>
        </p:nvSpPr>
        <p:spPr>
          <a:xfrm>
            <a:off x="4249108" y="2739805"/>
            <a:ext cx="1189182" cy="432987"/>
          </a:xfrm>
          <a:prstGeom prst="wedgeRectCallout">
            <a:avLst>
              <a:gd name="adj1" fmla="val -121057"/>
              <a:gd name="adj2" fmla="val 16086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Set writable property</a:t>
            </a:r>
            <a:endParaRPr lang="nl-NL" dirty="0"/>
          </a:p>
        </p:txBody>
      </p:sp>
      <p:sp>
        <p:nvSpPr>
          <p:cNvPr id="8" name="Rectangular Callout 7"/>
          <p:cNvSpPr/>
          <p:nvPr/>
        </p:nvSpPr>
        <p:spPr>
          <a:xfrm>
            <a:off x="5591843" y="3074116"/>
            <a:ext cx="1029049" cy="649268"/>
          </a:xfrm>
          <a:prstGeom prst="wedgeRectCallout">
            <a:avLst>
              <a:gd name="adj1" fmla="val -197800"/>
              <a:gd name="adj2" fmla="val 853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Invoke Callback function</a:t>
            </a:r>
            <a:endParaRPr lang="nl-NL" dirty="0"/>
          </a:p>
        </p:txBody>
      </p:sp>
      <p:sp>
        <p:nvSpPr>
          <p:cNvPr id="9" name="Rectangular Callout 8"/>
          <p:cNvSpPr/>
          <p:nvPr/>
        </p:nvSpPr>
        <p:spPr>
          <a:xfrm>
            <a:off x="3920944" y="1570842"/>
            <a:ext cx="922755" cy="534121"/>
          </a:xfrm>
          <a:prstGeom prst="wedgeRectCallout">
            <a:avLst>
              <a:gd name="adj1" fmla="val -166923"/>
              <a:gd name="adj2" fmla="val 1278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Publish Event</a:t>
            </a:r>
            <a:endParaRPr lang="nl-NL" dirty="0"/>
          </a:p>
        </p:txBody>
      </p:sp>
    </p:spTree>
    <p:extLst>
      <p:ext uri="{BB962C8B-B14F-4D97-AF65-F5344CB8AC3E}">
        <p14:creationId xmlns:p14="http://schemas.microsoft.com/office/powerpoint/2010/main" val="424684868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Leverage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pic>
        <p:nvPicPr>
          <p:cNvPr id="6" name="Picture 5"/>
          <p:cNvPicPr>
            <a:picLocks noChangeAspect="1"/>
          </p:cNvPicPr>
          <p:nvPr/>
        </p:nvPicPr>
        <p:blipFill>
          <a:blip r:embed="rId2"/>
          <a:stretch>
            <a:fillRect/>
          </a:stretch>
        </p:blipFill>
        <p:spPr>
          <a:xfrm>
            <a:off x="513755" y="2058979"/>
            <a:ext cx="7910245" cy="1486029"/>
          </a:xfrm>
          <a:prstGeom prst="rect">
            <a:avLst/>
          </a:prstGeom>
        </p:spPr>
      </p:pic>
      <p:sp>
        <p:nvSpPr>
          <p:cNvPr id="7" name="Rectangular Callout 6"/>
          <p:cNvSpPr/>
          <p:nvPr/>
        </p:nvSpPr>
        <p:spPr>
          <a:xfrm>
            <a:off x="3539188" y="1627459"/>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Observable, writable property</a:t>
            </a:r>
            <a:endParaRPr lang="nl-NL" dirty="0"/>
          </a:p>
        </p:txBody>
      </p:sp>
      <p:sp>
        <p:nvSpPr>
          <p:cNvPr id="8" name="Rectangular Callout 7"/>
          <p:cNvSpPr/>
          <p:nvPr/>
        </p:nvSpPr>
        <p:spPr>
          <a:xfrm>
            <a:off x="6155622" y="1483458"/>
            <a:ext cx="922755" cy="534121"/>
          </a:xfrm>
          <a:prstGeom prst="wedgeRectCallout">
            <a:avLst>
              <a:gd name="adj1" fmla="val -73532"/>
              <a:gd name="adj2" fmla="val 20788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Callback function</a:t>
            </a:r>
            <a:endParaRPr lang="nl-NL" dirty="0"/>
          </a:p>
        </p:txBody>
      </p:sp>
      <p:sp>
        <p:nvSpPr>
          <p:cNvPr id="9" name="Rectangular Callout 8"/>
          <p:cNvSpPr/>
          <p:nvPr/>
        </p:nvSpPr>
        <p:spPr>
          <a:xfrm>
            <a:off x="3686940" y="3421948"/>
            <a:ext cx="922755" cy="534121"/>
          </a:xfrm>
          <a:prstGeom prst="wedgeRectCallout">
            <a:avLst>
              <a:gd name="adj1" fmla="val -157655"/>
              <a:gd name="adj2" fmla="val -9017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Handler</a:t>
            </a:r>
            <a:endParaRPr lang="nl-NL" dirty="0"/>
          </a:p>
        </p:txBody>
      </p:sp>
    </p:spTree>
    <p:extLst>
      <p:ext uri="{BB962C8B-B14F-4D97-AF65-F5344CB8AC3E}">
        <p14:creationId xmlns:p14="http://schemas.microsoft.com/office/powerpoint/2010/main" val="13713712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Country Browser - with room for UX improvement</a:t>
            </a:r>
            <a:endParaRPr lang="nl-NL" dirty="0"/>
          </a:p>
        </p:txBody>
      </p:sp>
      <p:sp>
        <p:nvSpPr>
          <p:cNvPr id="6" name="Content Placeholder 5"/>
          <p:cNvSpPr>
            <a:spLocks noGrp="1"/>
          </p:cNvSpPr>
          <p:nvPr>
            <p:ph idx="1"/>
          </p:nvPr>
        </p:nvSpPr>
        <p:spPr/>
        <p:txBody>
          <a:bodyPr/>
          <a:lstStyle/>
          <a:p>
            <a:endParaRPr lang="nl-NL"/>
          </a:p>
        </p:txBody>
      </p:sp>
      <p:sp>
        <p:nvSpPr>
          <p:cNvPr id="3" name="Footer Placeholder 2"/>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8</a:t>
            </a:fld>
            <a:endParaRPr lang="nl-NL" noProof="0" dirty="0"/>
          </a:p>
        </p:txBody>
      </p:sp>
      <p:pic>
        <p:nvPicPr>
          <p:cNvPr id="8" name="Picture 7"/>
          <p:cNvPicPr>
            <a:picLocks noChangeAspect="1"/>
          </p:cNvPicPr>
          <p:nvPr/>
        </p:nvPicPr>
        <p:blipFill>
          <a:blip r:embed="rId3"/>
          <a:stretch>
            <a:fillRect/>
          </a:stretch>
        </p:blipFill>
        <p:spPr>
          <a:xfrm>
            <a:off x="719999" y="860759"/>
            <a:ext cx="6564898" cy="317769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7761477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Component Output in Consuming Application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pic>
        <p:nvPicPr>
          <p:cNvPr id="6" name="Picture 5"/>
          <p:cNvPicPr>
            <a:picLocks noChangeAspect="1"/>
          </p:cNvPicPr>
          <p:nvPr/>
        </p:nvPicPr>
        <p:blipFill>
          <a:blip r:embed="rId2"/>
          <a:stretch>
            <a:fillRect/>
          </a:stretch>
        </p:blipFill>
        <p:spPr>
          <a:xfrm>
            <a:off x="583053" y="1006497"/>
            <a:ext cx="7955411" cy="3273390"/>
          </a:xfrm>
          <a:prstGeom prst="rect">
            <a:avLst/>
          </a:prstGeom>
        </p:spPr>
      </p:pic>
      <p:sp>
        <p:nvSpPr>
          <p:cNvPr id="7" name="Rectangular Callout 6"/>
          <p:cNvSpPr/>
          <p:nvPr/>
        </p:nvSpPr>
        <p:spPr>
          <a:xfrm>
            <a:off x="3351132" y="718497"/>
            <a:ext cx="1361733" cy="780242"/>
          </a:xfrm>
          <a:prstGeom prst="wedgeRectCallout">
            <a:avLst>
              <a:gd name="adj1" fmla="val -77355"/>
              <a:gd name="adj2" fmla="val 11224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Observable, writable property</a:t>
            </a:r>
            <a:endParaRPr lang="nl-NL" dirty="0"/>
          </a:p>
        </p:txBody>
      </p:sp>
      <p:sp>
        <p:nvSpPr>
          <p:cNvPr id="8" name="Rectangular Callout 7"/>
          <p:cNvSpPr/>
          <p:nvPr/>
        </p:nvSpPr>
        <p:spPr>
          <a:xfrm>
            <a:off x="4458390" y="1648452"/>
            <a:ext cx="922755" cy="534121"/>
          </a:xfrm>
          <a:prstGeom prst="wedgeRectCallout">
            <a:avLst>
              <a:gd name="adj1" fmla="val -154804"/>
              <a:gd name="adj2" fmla="val 2054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Callback function</a:t>
            </a:r>
            <a:endParaRPr lang="nl-NL" dirty="0"/>
          </a:p>
        </p:txBody>
      </p:sp>
      <p:sp>
        <p:nvSpPr>
          <p:cNvPr id="9" name="Rectangular Callout 8"/>
          <p:cNvSpPr/>
          <p:nvPr/>
        </p:nvSpPr>
        <p:spPr>
          <a:xfrm>
            <a:off x="258625" y="3027243"/>
            <a:ext cx="922755" cy="534121"/>
          </a:xfrm>
          <a:prstGeom prst="wedgeRectCallout">
            <a:avLst>
              <a:gd name="adj1" fmla="val 171710"/>
              <a:gd name="adj2" fmla="val 9580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Handler</a:t>
            </a:r>
            <a:endParaRPr lang="nl-NL" dirty="0"/>
          </a:p>
        </p:txBody>
      </p:sp>
    </p:spTree>
    <p:extLst>
      <p:ext uri="{BB962C8B-B14F-4D97-AF65-F5344CB8AC3E}">
        <p14:creationId xmlns:p14="http://schemas.microsoft.com/office/powerpoint/2010/main" val="349136461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3EA60CC-BFF1-437E-B280-A160B77EC556}"/>
              </a:ext>
            </a:extLst>
          </p:cNvPr>
          <p:cNvSpPr>
            <a:spLocks noGrp="1"/>
          </p:cNvSpPr>
          <p:nvPr>
            <p:ph type="title"/>
          </p:nvPr>
        </p:nvSpPr>
        <p:spPr/>
        <p:txBody>
          <a:bodyPr/>
          <a:lstStyle/>
          <a:p>
            <a:r>
              <a:rPr lang="nl-NL" dirty="0"/>
              <a:t>Publishing a JET Web Component</a:t>
            </a:r>
            <a:endParaRPr lang="en-NL" dirty="0"/>
          </a:p>
        </p:txBody>
      </p:sp>
      <p:sp>
        <p:nvSpPr>
          <p:cNvPr id="4" name="Footer Placeholder 3">
            <a:extLst>
              <a:ext uri="{FF2B5EF4-FFF2-40B4-BE49-F238E27FC236}">
                <a16:creationId xmlns:a16="http://schemas.microsoft.com/office/drawing/2014/main" id="{EF36C8C2-118F-4AD0-9E8E-24BF7EBDEEF2}"/>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728069B9-7D94-4078-9101-D75254311686}"/>
              </a:ext>
            </a:extLst>
          </p:cNvPr>
          <p:cNvSpPr>
            <a:spLocks noGrp="1"/>
          </p:cNvSpPr>
          <p:nvPr>
            <p:ph type="sldNum" sz="quarter" idx="12"/>
          </p:nvPr>
        </p:nvSpPr>
        <p:spPr/>
        <p:txBody>
          <a:bodyPr/>
          <a:lstStyle/>
          <a:p>
            <a:fld id="{14F1411D-0280-154F-AEAC-4C20B7AA46B2}" type="slidenum">
              <a:rPr lang="nl-NL" smtClean="0"/>
              <a:t>81</a:t>
            </a:fld>
            <a:endParaRPr lang="nl-NL"/>
          </a:p>
        </p:txBody>
      </p:sp>
    </p:spTree>
    <p:extLst>
      <p:ext uri="{BB962C8B-B14F-4D97-AF65-F5344CB8AC3E}">
        <p14:creationId xmlns:p14="http://schemas.microsoft.com/office/powerpoint/2010/main" val="148399163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5111075-0D38-46A3-BF2A-FF035221A9DE}"/>
              </a:ext>
            </a:extLst>
          </p:cNvPr>
          <p:cNvSpPr>
            <a:spLocks noGrp="1"/>
          </p:cNvSpPr>
          <p:nvPr>
            <p:ph type="title"/>
          </p:nvPr>
        </p:nvSpPr>
        <p:spPr/>
        <p:txBody>
          <a:bodyPr/>
          <a:lstStyle/>
          <a:p>
            <a:r>
              <a:rPr lang="nl-NL" dirty="0"/>
              <a:t>Publishing of JET Web Component</a:t>
            </a:r>
            <a:endParaRPr lang="en-NL" dirty="0"/>
          </a:p>
        </p:txBody>
      </p:sp>
      <p:sp>
        <p:nvSpPr>
          <p:cNvPr id="6" name="Content Placeholder 5">
            <a:extLst>
              <a:ext uri="{FF2B5EF4-FFF2-40B4-BE49-F238E27FC236}">
                <a16:creationId xmlns:a16="http://schemas.microsoft.com/office/drawing/2014/main" id="{40436B96-A3E7-486F-B5C6-878AC1559416}"/>
              </a:ext>
            </a:extLst>
          </p:cNvPr>
          <p:cNvSpPr>
            <a:spLocks noGrp="1"/>
          </p:cNvSpPr>
          <p:nvPr>
            <p:ph idx="1"/>
          </p:nvPr>
        </p:nvSpPr>
        <p:spPr/>
        <p:txBody>
          <a:bodyPr/>
          <a:lstStyle/>
          <a:p>
            <a:r>
              <a:rPr lang="nl-NL" dirty="0"/>
              <a:t>Ensure </a:t>
            </a:r>
            <a:r>
              <a:rPr lang="nl-NL" dirty="0" err="1"/>
              <a:t>properly</a:t>
            </a:r>
            <a:r>
              <a:rPr lang="nl-NL" dirty="0"/>
              <a:t> </a:t>
            </a:r>
            <a:r>
              <a:rPr lang="nl-NL" dirty="0" err="1"/>
              <a:t>documented</a:t>
            </a:r>
            <a:endParaRPr lang="nl-NL" dirty="0"/>
          </a:p>
          <a:p>
            <a:pPr lvl="1"/>
            <a:r>
              <a:rPr lang="nl-NL" dirty="0" err="1"/>
              <a:t>Comments</a:t>
            </a:r>
            <a:r>
              <a:rPr lang="nl-NL" dirty="0"/>
              <a:t> in …</a:t>
            </a:r>
          </a:p>
          <a:p>
            <a:pPr lvl="1"/>
            <a:r>
              <a:rPr lang="nl-NL" dirty="0" err="1"/>
              <a:t>Additional</a:t>
            </a:r>
            <a:r>
              <a:rPr lang="nl-NL" dirty="0"/>
              <a:t> </a:t>
            </a:r>
            <a:r>
              <a:rPr lang="nl-NL" dirty="0" err="1"/>
              <a:t>instructions</a:t>
            </a:r>
            <a:r>
              <a:rPr lang="nl-NL" dirty="0"/>
              <a:t>/</a:t>
            </a:r>
            <a:r>
              <a:rPr lang="nl-NL" dirty="0" err="1"/>
              <a:t>documentation</a:t>
            </a:r>
            <a:endParaRPr lang="nl-NL" dirty="0"/>
          </a:p>
          <a:p>
            <a:r>
              <a:rPr lang="nl-NL" dirty="0"/>
              <a:t>Setup </a:t>
            </a:r>
            <a:r>
              <a:rPr lang="nl-NL" dirty="0" err="1"/>
              <a:t>governance</a:t>
            </a:r>
            <a:endParaRPr lang="nl-NL" dirty="0"/>
          </a:p>
          <a:p>
            <a:pPr lvl="1"/>
            <a:r>
              <a:rPr lang="nl-NL" dirty="0" err="1"/>
              <a:t>Ownership</a:t>
            </a:r>
            <a:r>
              <a:rPr lang="nl-NL" dirty="0"/>
              <a:t>, support, change </a:t>
            </a:r>
            <a:r>
              <a:rPr lang="nl-NL" dirty="0" err="1"/>
              <a:t>process</a:t>
            </a:r>
            <a:r>
              <a:rPr lang="nl-NL" dirty="0"/>
              <a:t> (</a:t>
            </a:r>
            <a:r>
              <a:rPr lang="nl-NL" dirty="0" err="1"/>
              <a:t>breaking</a:t>
            </a:r>
            <a:r>
              <a:rPr lang="nl-NL" dirty="0"/>
              <a:t> &amp; </a:t>
            </a:r>
            <a:r>
              <a:rPr lang="nl-NL" dirty="0" err="1"/>
              <a:t>backwards</a:t>
            </a:r>
            <a:r>
              <a:rPr lang="nl-NL" dirty="0"/>
              <a:t> compatible) </a:t>
            </a:r>
          </a:p>
          <a:p>
            <a:pPr lvl="1"/>
            <a:r>
              <a:rPr lang="nl-NL" dirty="0"/>
              <a:t>It is like releasing a product!</a:t>
            </a:r>
          </a:p>
          <a:p>
            <a:r>
              <a:rPr lang="nl-NL" dirty="0"/>
              <a:t>Zip </a:t>
            </a:r>
            <a:r>
              <a:rPr lang="nl-NL" dirty="0" err="1"/>
              <a:t>it</a:t>
            </a:r>
            <a:r>
              <a:rPr lang="nl-NL" dirty="0"/>
              <a:t> up </a:t>
            </a:r>
            <a:r>
              <a:rPr lang="nl-NL" dirty="0" err="1"/>
              <a:t>and</a:t>
            </a:r>
            <a:r>
              <a:rPr lang="nl-NL" dirty="0"/>
              <a:t> </a:t>
            </a:r>
            <a:r>
              <a:rPr lang="nl-NL" dirty="0" err="1"/>
              <a:t>distribute</a:t>
            </a:r>
            <a:r>
              <a:rPr lang="nl-NL" dirty="0"/>
              <a:t> </a:t>
            </a:r>
            <a:r>
              <a:rPr lang="nl-NL" dirty="0" err="1"/>
              <a:t>it</a:t>
            </a:r>
            <a:endParaRPr lang="nl-NL" dirty="0"/>
          </a:p>
          <a:p>
            <a:r>
              <a:rPr lang="nl-NL" dirty="0" err="1"/>
              <a:t>Commit</a:t>
            </a:r>
            <a:r>
              <a:rPr lang="nl-NL" dirty="0"/>
              <a:t> </a:t>
            </a:r>
            <a:r>
              <a:rPr lang="nl-NL" dirty="0" err="1"/>
              <a:t>to</a:t>
            </a:r>
            <a:r>
              <a:rPr lang="nl-NL" dirty="0"/>
              <a:t> Git </a:t>
            </a:r>
            <a:r>
              <a:rPr lang="nl-NL" dirty="0" err="1"/>
              <a:t>repo</a:t>
            </a:r>
            <a:endParaRPr lang="nl-NL" dirty="0"/>
          </a:p>
          <a:p>
            <a:pPr lvl="1"/>
            <a:r>
              <a:rPr lang="nl-NL" dirty="0" err="1"/>
              <a:t>Possibly</a:t>
            </a:r>
            <a:r>
              <a:rPr lang="nl-NL" dirty="0"/>
              <a:t> public </a:t>
            </a:r>
            <a:r>
              <a:rPr lang="nl-NL" dirty="0" err="1"/>
              <a:t>repository</a:t>
            </a:r>
            <a:r>
              <a:rPr lang="nl-NL" dirty="0"/>
              <a:t> [in GitHub]</a:t>
            </a:r>
          </a:p>
          <a:p>
            <a:r>
              <a:rPr lang="nl-NL" dirty="0" err="1"/>
              <a:t>Add</a:t>
            </a:r>
            <a:r>
              <a:rPr lang="nl-NL" dirty="0"/>
              <a:t> </a:t>
            </a:r>
            <a:r>
              <a:rPr lang="nl-NL" dirty="0" err="1"/>
              <a:t>to</a:t>
            </a:r>
            <a:r>
              <a:rPr lang="nl-NL" dirty="0"/>
              <a:t> JET Web Component Exchange</a:t>
            </a:r>
          </a:p>
          <a:p>
            <a:endParaRPr lang="en-NL" dirty="0"/>
          </a:p>
        </p:txBody>
      </p:sp>
      <p:sp>
        <p:nvSpPr>
          <p:cNvPr id="3" name="Footer Placeholder 2">
            <a:extLst>
              <a:ext uri="{FF2B5EF4-FFF2-40B4-BE49-F238E27FC236}">
                <a16:creationId xmlns:a16="http://schemas.microsoft.com/office/drawing/2014/main" id="{A513A914-E9C4-4CDF-9DC2-F8A1256658A1}"/>
              </a:ext>
            </a:extLst>
          </p:cNvPr>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a:extLst>
              <a:ext uri="{FF2B5EF4-FFF2-40B4-BE49-F238E27FC236}">
                <a16:creationId xmlns:a16="http://schemas.microsoft.com/office/drawing/2014/main" id="{43FF0FE0-95B9-4D64-8E00-8FC1C5F120C1}"/>
              </a:ext>
            </a:extLst>
          </p:cNvPr>
          <p:cNvSpPr>
            <a:spLocks noGrp="1"/>
          </p:cNvSpPr>
          <p:nvPr>
            <p:ph type="sldNum" sz="quarter" idx="12"/>
          </p:nvPr>
        </p:nvSpPr>
        <p:spPr/>
        <p:txBody>
          <a:bodyPr/>
          <a:lstStyle/>
          <a:p>
            <a:fld id="{14F1411D-0280-154F-AEAC-4C20B7AA46B2}" type="slidenum">
              <a:rPr lang="nl-NL" noProof="0" smtClean="0"/>
              <a:t>82</a:t>
            </a:fld>
            <a:endParaRPr lang="nl-NL" noProof="0" dirty="0"/>
          </a:p>
        </p:txBody>
      </p:sp>
      <p:pic>
        <p:nvPicPr>
          <p:cNvPr id="2" name="Picture 1">
            <a:hlinkClick r:id="rId2"/>
            <a:extLst>
              <a:ext uri="{FF2B5EF4-FFF2-40B4-BE49-F238E27FC236}">
                <a16:creationId xmlns:a16="http://schemas.microsoft.com/office/drawing/2014/main" id="{0F26179D-18AF-4C39-9C86-389B76F07071}"/>
              </a:ext>
            </a:extLst>
          </p:cNvPr>
          <p:cNvPicPr>
            <a:picLocks noChangeAspect="1"/>
          </p:cNvPicPr>
          <p:nvPr/>
        </p:nvPicPr>
        <p:blipFill>
          <a:blip r:embed="rId3"/>
          <a:stretch>
            <a:fillRect/>
          </a:stretch>
        </p:blipFill>
        <p:spPr>
          <a:xfrm>
            <a:off x="4355431" y="2571750"/>
            <a:ext cx="4571999" cy="22525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479940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Let’s Share!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83</a:t>
            </a:fld>
            <a:endParaRPr lang="nl-NL"/>
          </a:p>
        </p:txBody>
      </p:sp>
      <p:pic>
        <p:nvPicPr>
          <p:cNvPr id="7" name="Picture 2" descr="Image result for sha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8129" y="792000"/>
            <a:ext cx="5605997" cy="390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55032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8D05-797A-43E2-8507-0831FC96671D}"/>
              </a:ext>
            </a:extLst>
          </p:cNvPr>
          <p:cNvSpPr>
            <a:spLocks noGrp="1"/>
          </p:cNvSpPr>
          <p:nvPr>
            <p:ph type="title"/>
          </p:nvPr>
        </p:nvSpPr>
        <p:spPr/>
        <p:txBody>
          <a:bodyPr/>
          <a:lstStyle/>
          <a:p>
            <a:r>
              <a:rPr lang="nl-NL" dirty="0"/>
              <a:t>JET Web </a:t>
            </a:r>
            <a:r>
              <a:rPr lang="nl-NL" dirty="0" err="1"/>
              <a:t>Components</a:t>
            </a:r>
            <a:r>
              <a:rPr lang="nl-NL" dirty="0"/>
              <a:t> </a:t>
            </a:r>
            <a:r>
              <a:rPr lang="nl-NL" dirty="0" err="1"/>
              <a:t>and</a:t>
            </a:r>
            <a:r>
              <a:rPr lang="nl-NL" dirty="0"/>
              <a:t> Visual Builder Cloud</a:t>
            </a:r>
            <a:endParaRPr lang="en-NL" dirty="0"/>
          </a:p>
        </p:txBody>
      </p:sp>
      <p:sp>
        <p:nvSpPr>
          <p:cNvPr id="3" name="Content Placeholder 2">
            <a:extLst>
              <a:ext uri="{FF2B5EF4-FFF2-40B4-BE49-F238E27FC236}">
                <a16:creationId xmlns:a16="http://schemas.microsoft.com/office/drawing/2014/main" id="{252581DE-E267-40FB-A96A-8D5304520D1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B290BAF1-0EF9-481C-8CA8-1287EFB7703F}"/>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B44B11E9-740C-4A42-9758-698F391D0181}"/>
              </a:ext>
            </a:extLst>
          </p:cNvPr>
          <p:cNvSpPr>
            <a:spLocks noGrp="1"/>
          </p:cNvSpPr>
          <p:nvPr>
            <p:ph type="sldNum" sz="quarter" idx="12"/>
          </p:nvPr>
        </p:nvSpPr>
        <p:spPr/>
        <p:txBody>
          <a:bodyPr/>
          <a:lstStyle/>
          <a:p>
            <a:fld id="{14F1411D-0280-154F-AEAC-4C20B7AA46B2}" type="slidenum">
              <a:rPr lang="nl-NL" smtClean="0"/>
              <a:t>84</a:t>
            </a:fld>
            <a:endParaRPr lang="nl-NL"/>
          </a:p>
        </p:txBody>
      </p:sp>
      <p:pic>
        <p:nvPicPr>
          <p:cNvPr id="5122" name="Picture 2" descr="Image result for logo visual builder cloud">
            <a:extLst>
              <a:ext uri="{FF2B5EF4-FFF2-40B4-BE49-F238E27FC236}">
                <a16:creationId xmlns:a16="http://schemas.microsoft.com/office/drawing/2014/main" id="{187728BE-4C20-4933-91CC-5ECF497F1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811" y="-17625"/>
            <a:ext cx="25717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Train and Card Components">
            <a:extLst>
              <a:ext uri="{FF2B5EF4-FFF2-40B4-BE49-F238E27FC236}">
                <a16:creationId xmlns:a16="http://schemas.microsoft.com/office/drawing/2014/main" id="{2112CB05-2D6D-494F-9BCD-BF259D354E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987" y="834544"/>
            <a:ext cx="6446476" cy="40833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6" descr="Train and Card Components">
            <a:extLst>
              <a:ext uri="{FF2B5EF4-FFF2-40B4-BE49-F238E27FC236}">
                <a16:creationId xmlns:a16="http://schemas.microsoft.com/office/drawing/2014/main" id="{D7A5972E-CB1D-4AD0-B240-ADDCE72C829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7956" r="75130"/>
          <a:stretch/>
        </p:blipFill>
        <p:spPr bwMode="auto">
          <a:xfrm>
            <a:off x="5081268" y="1703081"/>
            <a:ext cx="3729110" cy="30434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23A0457-1F01-48FE-AC67-1720C3A56ECB}"/>
              </a:ext>
            </a:extLst>
          </p:cNvPr>
          <p:cNvSpPr/>
          <p:nvPr/>
        </p:nvSpPr>
        <p:spPr>
          <a:xfrm>
            <a:off x="5678905" y="4154905"/>
            <a:ext cx="1487574" cy="46522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77189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8D05-797A-43E2-8507-0831FC96671D}"/>
              </a:ext>
            </a:extLst>
          </p:cNvPr>
          <p:cNvSpPr>
            <a:spLocks noGrp="1"/>
          </p:cNvSpPr>
          <p:nvPr>
            <p:ph type="title"/>
          </p:nvPr>
        </p:nvSpPr>
        <p:spPr/>
        <p:txBody>
          <a:bodyPr/>
          <a:lstStyle/>
          <a:p>
            <a:r>
              <a:rPr lang="nl-NL" dirty="0"/>
              <a:t>JET Web </a:t>
            </a:r>
            <a:r>
              <a:rPr lang="nl-NL" dirty="0" err="1"/>
              <a:t>Components</a:t>
            </a:r>
            <a:r>
              <a:rPr lang="nl-NL" dirty="0"/>
              <a:t> </a:t>
            </a:r>
            <a:r>
              <a:rPr lang="nl-NL" dirty="0" err="1"/>
              <a:t>and</a:t>
            </a:r>
            <a:r>
              <a:rPr lang="nl-NL" dirty="0"/>
              <a:t> Visual Builder Cloud</a:t>
            </a:r>
            <a:endParaRPr lang="en-NL" dirty="0"/>
          </a:p>
        </p:txBody>
      </p:sp>
      <p:sp>
        <p:nvSpPr>
          <p:cNvPr id="3" name="Content Placeholder 2">
            <a:extLst>
              <a:ext uri="{FF2B5EF4-FFF2-40B4-BE49-F238E27FC236}">
                <a16:creationId xmlns:a16="http://schemas.microsoft.com/office/drawing/2014/main" id="{252581DE-E267-40FB-A96A-8D5304520D13}"/>
              </a:ext>
            </a:extLst>
          </p:cNvPr>
          <p:cNvSpPr>
            <a:spLocks noGrp="1"/>
          </p:cNvSpPr>
          <p:nvPr>
            <p:ph idx="1"/>
          </p:nvPr>
        </p:nvSpPr>
        <p:spPr/>
        <p:txBody>
          <a:bodyPr/>
          <a:lstStyle/>
          <a:p>
            <a:r>
              <a:rPr lang="nl-NL" dirty="0"/>
              <a:t>Visual Builder Cloud is semi-low code development &amp; </a:t>
            </a:r>
            <a:r>
              <a:rPr lang="nl-NL" dirty="0" err="1"/>
              <a:t>runtime</a:t>
            </a:r>
            <a:r>
              <a:rPr lang="nl-NL" dirty="0"/>
              <a:t> environment</a:t>
            </a:r>
          </a:p>
          <a:p>
            <a:pPr lvl="1"/>
            <a:r>
              <a:rPr lang="nl-NL" dirty="0" err="1"/>
              <a:t>Aka</a:t>
            </a:r>
            <a:r>
              <a:rPr lang="nl-NL" dirty="0"/>
              <a:t> browser </a:t>
            </a:r>
            <a:r>
              <a:rPr lang="nl-NL" dirty="0" err="1"/>
              <a:t>based</a:t>
            </a:r>
            <a:r>
              <a:rPr lang="nl-NL" dirty="0"/>
              <a:t> JET IDE in </a:t>
            </a:r>
            <a:r>
              <a:rPr lang="nl-NL" dirty="0" err="1"/>
              <a:t>the</a:t>
            </a:r>
            <a:r>
              <a:rPr lang="nl-NL" dirty="0"/>
              <a:t> </a:t>
            </a:r>
            <a:r>
              <a:rPr lang="nl-NL" dirty="0" err="1"/>
              <a:t>cloud</a:t>
            </a:r>
            <a:endParaRPr lang="nl-NL" dirty="0"/>
          </a:p>
          <a:p>
            <a:r>
              <a:rPr lang="nl-NL" dirty="0"/>
              <a:t>Visual Builder supports </a:t>
            </a:r>
            <a:r>
              <a:rPr lang="nl-NL" dirty="0" err="1"/>
              <a:t>visual</a:t>
            </a:r>
            <a:r>
              <a:rPr lang="nl-NL" dirty="0"/>
              <a:t> &amp; </a:t>
            </a:r>
            <a:r>
              <a:rPr lang="nl-NL" dirty="0" err="1"/>
              <a:t>declarative</a:t>
            </a:r>
            <a:r>
              <a:rPr lang="nl-NL" dirty="0"/>
              <a:t> development</a:t>
            </a:r>
          </a:p>
          <a:p>
            <a:pPr lvl="1"/>
            <a:r>
              <a:rPr lang="nl-NL" dirty="0"/>
              <a:t>As well as high </a:t>
            </a:r>
            <a:r>
              <a:rPr lang="nl-NL" dirty="0" err="1"/>
              <a:t>coding</a:t>
            </a:r>
            <a:endParaRPr lang="nl-NL" dirty="0"/>
          </a:p>
          <a:p>
            <a:r>
              <a:rPr lang="nl-NL" dirty="0"/>
              <a:t>Visual Builder </a:t>
            </a:r>
            <a:r>
              <a:rPr lang="nl-NL" dirty="0" err="1"/>
              <a:t>provides</a:t>
            </a:r>
            <a:r>
              <a:rPr lang="nl-NL" dirty="0"/>
              <a:t> </a:t>
            </a:r>
            <a:r>
              <a:rPr lang="nl-NL" dirty="0" err="1"/>
              <a:t>all</a:t>
            </a:r>
            <a:r>
              <a:rPr lang="nl-NL" dirty="0"/>
              <a:t> JET assets out of </a:t>
            </a:r>
            <a:r>
              <a:rPr lang="nl-NL" dirty="0" err="1"/>
              <a:t>the</a:t>
            </a:r>
            <a:r>
              <a:rPr lang="nl-NL" dirty="0"/>
              <a:t> box</a:t>
            </a:r>
          </a:p>
          <a:p>
            <a:pPr lvl="1"/>
            <a:r>
              <a:rPr lang="nl-NL" dirty="0"/>
              <a:t>Ready for </a:t>
            </a:r>
            <a:r>
              <a:rPr lang="nl-NL" dirty="0" err="1"/>
              <a:t>drag</a:t>
            </a:r>
            <a:r>
              <a:rPr lang="nl-NL" dirty="0"/>
              <a:t> &amp; drop, property palette </a:t>
            </a:r>
            <a:r>
              <a:rPr lang="nl-NL" dirty="0" err="1"/>
              <a:t>style</a:t>
            </a:r>
            <a:r>
              <a:rPr lang="nl-NL" dirty="0"/>
              <a:t> </a:t>
            </a:r>
            <a:r>
              <a:rPr lang="nl-NL" dirty="0" err="1"/>
              <a:t>configuration</a:t>
            </a:r>
            <a:r>
              <a:rPr lang="nl-NL" dirty="0"/>
              <a:t> – </a:t>
            </a:r>
            <a:r>
              <a:rPr lang="nl-NL" dirty="0" err="1"/>
              <a:t>and</a:t>
            </a:r>
            <a:r>
              <a:rPr lang="nl-NL" dirty="0"/>
              <a:t> </a:t>
            </a:r>
            <a:r>
              <a:rPr lang="nl-NL" dirty="0" err="1"/>
              <a:t>straightforward</a:t>
            </a:r>
            <a:r>
              <a:rPr lang="nl-NL" dirty="0"/>
              <a:t> </a:t>
            </a:r>
            <a:r>
              <a:rPr lang="nl-NL" dirty="0" err="1"/>
              <a:t>coding</a:t>
            </a:r>
            <a:r>
              <a:rPr lang="nl-NL" dirty="0"/>
              <a:t> </a:t>
            </a:r>
            <a:r>
              <a:rPr lang="nl-NL" dirty="0" err="1"/>
              <a:t>with</a:t>
            </a:r>
            <a:r>
              <a:rPr lang="nl-NL" dirty="0"/>
              <a:t> copy/paste, code </a:t>
            </a:r>
            <a:r>
              <a:rPr lang="nl-NL" dirty="0" err="1"/>
              <a:t>completion</a:t>
            </a:r>
            <a:r>
              <a:rPr lang="nl-NL" dirty="0"/>
              <a:t>, …</a:t>
            </a:r>
          </a:p>
          <a:p>
            <a:r>
              <a:rPr lang="nl-NL" dirty="0"/>
              <a:t>JET Web </a:t>
            </a:r>
            <a:r>
              <a:rPr lang="nl-NL" dirty="0" err="1"/>
              <a:t>Components</a:t>
            </a:r>
            <a:r>
              <a:rPr lang="nl-NL" dirty="0"/>
              <a:t> </a:t>
            </a:r>
            <a:r>
              <a:rPr lang="nl-NL" dirty="0" err="1"/>
              <a:t>can</a:t>
            </a:r>
            <a:r>
              <a:rPr lang="nl-NL" dirty="0"/>
              <a:t> </a:t>
            </a:r>
            <a:r>
              <a:rPr lang="nl-NL" dirty="0" err="1"/>
              <a:t>be</a:t>
            </a:r>
            <a:r>
              <a:rPr lang="nl-NL" dirty="0"/>
              <a:t> </a:t>
            </a:r>
            <a:r>
              <a:rPr lang="nl-NL" dirty="0" err="1"/>
              <a:t>imported</a:t>
            </a:r>
            <a:r>
              <a:rPr lang="nl-NL" dirty="0"/>
              <a:t> </a:t>
            </a:r>
            <a:r>
              <a:rPr lang="nl-NL" dirty="0" err="1"/>
              <a:t>into</a:t>
            </a:r>
            <a:r>
              <a:rPr lang="nl-NL" dirty="0"/>
              <a:t> Visual Builder</a:t>
            </a:r>
          </a:p>
          <a:p>
            <a:pPr lvl="1"/>
            <a:r>
              <a:rPr lang="nl-NL" dirty="0" err="1"/>
              <a:t>Custom</a:t>
            </a:r>
            <a:r>
              <a:rPr lang="nl-NL" dirty="0"/>
              <a:t> JET Web </a:t>
            </a:r>
            <a:r>
              <a:rPr lang="nl-NL" dirty="0" err="1"/>
              <a:t>Components</a:t>
            </a:r>
            <a:r>
              <a:rPr lang="nl-NL" dirty="0"/>
              <a:t> </a:t>
            </a:r>
            <a:r>
              <a:rPr lang="nl-NL" dirty="0" err="1"/>
              <a:t>can</a:t>
            </a:r>
            <a:r>
              <a:rPr lang="nl-NL" dirty="0"/>
              <a:t> </a:t>
            </a:r>
            <a:r>
              <a:rPr lang="nl-NL" dirty="0" err="1"/>
              <a:t>be</a:t>
            </a:r>
            <a:r>
              <a:rPr lang="nl-NL" dirty="0"/>
              <a:t> made </a:t>
            </a:r>
            <a:br>
              <a:rPr lang="nl-NL" dirty="0"/>
            </a:br>
            <a:r>
              <a:rPr lang="nl-NL" dirty="0" err="1"/>
              <a:t>available</a:t>
            </a:r>
            <a:r>
              <a:rPr lang="nl-NL" dirty="0"/>
              <a:t> for “</a:t>
            </a:r>
            <a:r>
              <a:rPr lang="nl-NL" dirty="0" err="1"/>
              <a:t>visual</a:t>
            </a:r>
            <a:r>
              <a:rPr lang="nl-NL" dirty="0"/>
              <a:t> builders” </a:t>
            </a:r>
          </a:p>
          <a:p>
            <a:pPr lvl="1"/>
            <a:r>
              <a:rPr lang="nl-NL" dirty="0"/>
              <a:t>These </a:t>
            </a:r>
            <a:r>
              <a:rPr lang="nl-NL" dirty="0" err="1"/>
              <a:t>custom</a:t>
            </a:r>
            <a:r>
              <a:rPr lang="nl-NL" dirty="0"/>
              <a:t> </a:t>
            </a:r>
            <a:r>
              <a:rPr lang="nl-NL" dirty="0" err="1"/>
              <a:t>components</a:t>
            </a:r>
            <a:r>
              <a:rPr lang="nl-NL" dirty="0"/>
              <a:t> are </a:t>
            </a:r>
            <a:r>
              <a:rPr lang="nl-NL" dirty="0" err="1"/>
              <a:t>treated</a:t>
            </a:r>
            <a:r>
              <a:rPr lang="nl-NL" dirty="0"/>
              <a:t> like </a:t>
            </a:r>
            <a:r>
              <a:rPr lang="nl-NL" dirty="0" err="1"/>
              <a:t>regular</a:t>
            </a:r>
            <a:r>
              <a:rPr lang="nl-NL" dirty="0"/>
              <a:t> </a:t>
            </a:r>
            <a:br>
              <a:rPr lang="nl-NL" dirty="0"/>
            </a:br>
            <a:r>
              <a:rPr lang="nl-NL" dirty="0"/>
              <a:t>JET </a:t>
            </a:r>
            <a:r>
              <a:rPr lang="nl-NL" dirty="0" err="1"/>
              <a:t>components</a:t>
            </a:r>
            <a:r>
              <a:rPr lang="nl-NL" dirty="0"/>
              <a:t> </a:t>
            </a:r>
            <a:r>
              <a:rPr lang="nl-NL" dirty="0" err="1"/>
              <a:t>by</a:t>
            </a:r>
            <a:r>
              <a:rPr lang="nl-NL" dirty="0"/>
              <a:t> IDE – </a:t>
            </a:r>
            <a:br>
              <a:rPr lang="nl-NL" dirty="0"/>
            </a:br>
            <a:r>
              <a:rPr lang="nl-NL" dirty="0" err="1"/>
              <a:t>visual</a:t>
            </a:r>
            <a:r>
              <a:rPr lang="nl-NL" dirty="0"/>
              <a:t> editor, property palette, </a:t>
            </a:r>
            <a:r>
              <a:rPr lang="nl-NL" dirty="0" err="1"/>
              <a:t>coding</a:t>
            </a:r>
            <a:r>
              <a:rPr lang="nl-NL" dirty="0"/>
              <a:t> editor etc.</a:t>
            </a:r>
            <a:endParaRPr lang="en-NL" dirty="0"/>
          </a:p>
        </p:txBody>
      </p:sp>
      <p:sp>
        <p:nvSpPr>
          <p:cNvPr id="4" name="Footer Placeholder 3">
            <a:extLst>
              <a:ext uri="{FF2B5EF4-FFF2-40B4-BE49-F238E27FC236}">
                <a16:creationId xmlns:a16="http://schemas.microsoft.com/office/drawing/2014/main" id="{B290BAF1-0EF9-481C-8CA8-1287EFB7703F}"/>
              </a:ext>
            </a:extLst>
          </p:cNvPr>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a:extLst>
              <a:ext uri="{FF2B5EF4-FFF2-40B4-BE49-F238E27FC236}">
                <a16:creationId xmlns:a16="http://schemas.microsoft.com/office/drawing/2014/main" id="{B44B11E9-740C-4A42-9758-698F391D0181}"/>
              </a:ext>
            </a:extLst>
          </p:cNvPr>
          <p:cNvSpPr>
            <a:spLocks noGrp="1"/>
          </p:cNvSpPr>
          <p:nvPr>
            <p:ph type="sldNum" sz="quarter" idx="12"/>
          </p:nvPr>
        </p:nvSpPr>
        <p:spPr/>
        <p:txBody>
          <a:bodyPr/>
          <a:lstStyle/>
          <a:p>
            <a:fld id="{14F1411D-0280-154F-AEAC-4C20B7AA46B2}" type="slidenum">
              <a:rPr lang="nl-NL" smtClean="0"/>
              <a:t>85</a:t>
            </a:fld>
            <a:endParaRPr lang="nl-NL"/>
          </a:p>
        </p:txBody>
      </p:sp>
      <p:pic>
        <p:nvPicPr>
          <p:cNvPr id="5122" name="Picture 2" descr="Image result for logo visual builder cloud">
            <a:extLst>
              <a:ext uri="{FF2B5EF4-FFF2-40B4-BE49-F238E27FC236}">
                <a16:creationId xmlns:a16="http://schemas.microsoft.com/office/drawing/2014/main" id="{187728BE-4C20-4933-91CC-5ECF497F1C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3811" y="-17625"/>
            <a:ext cx="2571750" cy="1619250"/>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picture containing screenshot&#10;&#10;Description generated with very high confidence">
            <a:extLst>
              <a:ext uri="{FF2B5EF4-FFF2-40B4-BE49-F238E27FC236}">
                <a16:creationId xmlns:a16="http://schemas.microsoft.com/office/drawing/2014/main" id="{852400D3-E4F7-42AE-8CA8-E0F6D36C08A8}"/>
              </a:ext>
            </a:extLst>
          </p:cNvPr>
          <p:cNvPicPr>
            <a:picLocks noChangeAspect="1"/>
          </p:cNvPicPr>
          <p:nvPr/>
        </p:nvPicPr>
        <p:blipFill rotWithShape="1">
          <a:blip r:embed="rId3"/>
          <a:srcRect l="15669" t="21403" r="8891" b="13465"/>
          <a:stretch/>
        </p:blipFill>
        <p:spPr>
          <a:xfrm>
            <a:off x="5927558" y="2859122"/>
            <a:ext cx="3083092" cy="19963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951127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nl-NL" dirty="0"/>
          </a:p>
        </p:txBody>
      </p:sp>
      <p:sp>
        <p:nvSpPr>
          <p:cNvPr id="3" name="Content Placeholder 2"/>
          <p:cNvSpPr>
            <a:spLocks noGrp="1"/>
          </p:cNvSpPr>
          <p:nvPr>
            <p:ph idx="1"/>
          </p:nvPr>
        </p:nvSpPr>
        <p:spPr>
          <a:xfrm>
            <a:off x="720003" y="936000"/>
            <a:ext cx="7397302" cy="3780000"/>
          </a:xfrm>
        </p:spPr>
        <p:txBody>
          <a:bodyPr/>
          <a:lstStyle/>
          <a:p>
            <a:r>
              <a:rPr lang="en-US" dirty="0"/>
              <a:t>JET Web Components are good:</a:t>
            </a:r>
          </a:p>
          <a:p>
            <a:pPr lvl="1"/>
            <a:r>
              <a:rPr lang="en-US" dirty="0"/>
              <a:t>Reuse</a:t>
            </a:r>
          </a:p>
          <a:p>
            <a:pPr lvl="1"/>
            <a:r>
              <a:rPr lang="en-US" dirty="0"/>
              <a:t>Productivity</a:t>
            </a:r>
          </a:p>
          <a:p>
            <a:pPr lvl="1"/>
            <a:r>
              <a:rPr lang="en-US" dirty="0"/>
              <a:t>Best practices</a:t>
            </a:r>
          </a:p>
          <a:p>
            <a:pPr lvl="1"/>
            <a:r>
              <a:rPr lang="en-US" dirty="0"/>
              <a:t>Clean design, well organized development</a:t>
            </a:r>
          </a:p>
          <a:p>
            <a:pPr lvl="2"/>
            <a:r>
              <a:rPr lang="en-US" dirty="0"/>
              <a:t>The spirit of microservices – or even the actual microservice front end</a:t>
            </a:r>
          </a:p>
          <a:p>
            <a:r>
              <a:rPr lang="en-US" dirty="0"/>
              <a:t>JET Web Components are straightforward</a:t>
            </a:r>
          </a:p>
          <a:p>
            <a:pPr lvl="1"/>
            <a:r>
              <a:rPr lang="en-US" dirty="0"/>
              <a:t>Create them like small, structured, well documented JET applications</a:t>
            </a:r>
          </a:p>
          <a:p>
            <a:pPr lvl="1"/>
            <a:r>
              <a:rPr lang="en-US" dirty="0"/>
              <a:t>Use them by copying a zip, configuring some properties and embedding in a view</a:t>
            </a:r>
          </a:p>
          <a:p>
            <a:r>
              <a:rPr lang="en-US" dirty="0"/>
              <a:t>JET Web Components can be used in Oracle Visual Builder Cloud</a:t>
            </a:r>
          </a:p>
          <a:p>
            <a:r>
              <a:rPr lang="en-US" dirty="0"/>
              <a:t>I envision (or at least hope for) a world with many shared community JET Web Components</a:t>
            </a:r>
          </a:p>
          <a:p>
            <a:pPr lvl="1"/>
            <a:r>
              <a:rPr lang="en-US" dirty="0"/>
              <a:t>Perhaps Using the JET Web Components Manager (</a:t>
            </a:r>
            <a:r>
              <a:rPr lang="en-US" dirty="0" err="1"/>
              <a:t>jwcm</a:t>
            </a:r>
            <a:r>
              <a:rPr lang="en-US" dirty="0"/>
              <a:t>) to manage components at design &amp; run time</a:t>
            </a:r>
            <a:endParaRPr lang="nl-NL" dirty="0"/>
          </a:p>
        </p:txBody>
      </p:sp>
      <p:sp>
        <p:nvSpPr>
          <p:cNvPr id="4" name="Footer Placeholder 3"/>
          <p:cNvSpPr>
            <a:spLocks noGrp="1"/>
          </p:cNvSpPr>
          <p:nvPr>
            <p:ph type="ftr" sz="quarter" idx="11"/>
          </p:nvPr>
        </p:nvSpPr>
        <p:spPr/>
        <p:txBody>
          <a:bodyPr/>
          <a:lstStyle/>
          <a:p>
            <a:r>
              <a:rPr lang="en-US"/>
              <a:t>Oracle JET Web Components Bring Agility to App Development</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86</a:t>
            </a:fld>
            <a:endParaRPr lang="nl-NL"/>
          </a:p>
        </p:txBody>
      </p:sp>
    </p:spTree>
    <p:extLst>
      <p:ext uri="{BB962C8B-B14F-4D97-AF65-F5344CB8AC3E}">
        <p14:creationId xmlns:p14="http://schemas.microsoft.com/office/powerpoint/2010/main" val="323491811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Some resources</a:t>
            </a:r>
            <a:endParaRPr lang="nl-NL" dirty="0"/>
          </a:p>
        </p:txBody>
      </p:sp>
      <p:sp>
        <p:nvSpPr>
          <p:cNvPr id="6" name="Content Placeholder 5"/>
          <p:cNvSpPr>
            <a:spLocks noGrp="1"/>
          </p:cNvSpPr>
          <p:nvPr>
            <p:ph idx="1"/>
          </p:nvPr>
        </p:nvSpPr>
        <p:spPr/>
        <p:txBody>
          <a:bodyPr/>
          <a:lstStyle/>
          <a:p>
            <a:r>
              <a:rPr lang="en-US" dirty="0"/>
              <a:t>Article: </a:t>
            </a:r>
            <a:r>
              <a:rPr lang="en-US" dirty="0">
                <a:hlinkClick r:id="rId2"/>
              </a:rPr>
              <a:t>https://developer.oracle.com/javascript/reusable-jet-composite</a:t>
            </a:r>
            <a:endParaRPr lang="en-US" dirty="0"/>
          </a:p>
          <a:p>
            <a:r>
              <a:rPr lang="en-US" dirty="0"/>
              <a:t>GitHub Resources: </a:t>
            </a:r>
          </a:p>
          <a:p>
            <a:pPr lvl="1"/>
            <a:r>
              <a:rPr lang="nl-NL" dirty="0">
                <a:hlinkClick r:id="rId3"/>
              </a:rPr>
              <a:t>https://github.com/lucasjellema/jet-composite-component-showroom</a:t>
            </a:r>
            <a:endParaRPr lang="nl-NL" dirty="0"/>
          </a:p>
          <a:p>
            <a:pPr lvl="1"/>
            <a:r>
              <a:rPr lang="nl-NL" dirty="0">
                <a:hlinkClick r:id="rId4"/>
              </a:rPr>
              <a:t>https://github.com/lucasjellema/input-country-composite-component</a:t>
            </a:r>
            <a:endParaRPr lang="nl-NL" dirty="0"/>
          </a:p>
          <a:p>
            <a:pPr lvl="1"/>
            <a:r>
              <a:rPr lang="nl-NL" dirty="0">
                <a:hlinkClick r:id="rId5"/>
              </a:rPr>
              <a:t>https://github.com/lucasjellema/oracle-jet-web-component-manager</a:t>
            </a:r>
            <a:endParaRPr lang="nl-NL" dirty="0"/>
          </a:p>
          <a:p>
            <a:pPr marL="180000" lvl="1" indent="0">
              <a:buNone/>
            </a:pPr>
            <a:endParaRPr lang="nl-NL" dirty="0"/>
          </a:p>
          <a:p>
            <a:pPr lvl="1"/>
            <a:endParaRPr lang="nl-NL" dirty="0"/>
          </a:p>
        </p:txBody>
      </p:sp>
      <p:sp>
        <p:nvSpPr>
          <p:cNvPr id="3" name="Footer Placeholder 2"/>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87</a:t>
            </a:fld>
            <a:endParaRPr lang="nl-NL" noProof="0" dirty="0"/>
          </a:p>
        </p:txBody>
      </p:sp>
      <p:pic>
        <p:nvPicPr>
          <p:cNvPr id="7" name="Picture 6"/>
          <p:cNvPicPr>
            <a:picLocks noChangeAspect="1"/>
          </p:cNvPicPr>
          <p:nvPr/>
        </p:nvPicPr>
        <p:blipFill>
          <a:blip r:embed="rId6"/>
          <a:stretch>
            <a:fillRect/>
          </a:stretch>
        </p:blipFill>
        <p:spPr>
          <a:xfrm>
            <a:off x="4470643" y="2405672"/>
            <a:ext cx="4226070" cy="231032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9588935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
        <p:nvSpPr>
          <p:cNvPr id="2" name="TextBox 1"/>
          <p:cNvSpPr txBox="1"/>
          <p:nvPr/>
        </p:nvSpPr>
        <p:spPr>
          <a:xfrm>
            <a:off x="577651" y="4483759"/>
            <a:ext cx="4591000" cy="338554"/>
          </a:xfrm>
          <a:prstGeom prst="rect">
            <a:avLst/>
          </a:prstGeom>
          <a:noFill/>
        </p:spPr>
        <p:txBody>
          <a:bodyPr wrap="none" lIns="0" tIns="0" rIns="0" bIns="0" rtlCol="0">
            <a:spAutoFit/>
          </a:bodyPr>
          <a:lstStyle/>
          <a:p>
            <a:pPr lvl="1"/>
            <a:r>
              <a:rPr lang="nl-NL" sz="1100" dirty="0">
                <a:hlinkClick r:id="rId12"/>
              </a:rPr>
              <a:t>https://github.com/lucasjellema/jet-composite-component-showroom</a:t>
            </a:r>
            <a:endParaRPr lang="nl-NL" sz="1100" dirty="0"/>
          </a:p>
          <a:p>
            <a:pPr lvl="1"/>
            <a:r>
              <a:rPr lang="nl-NL" sz="1100" dirty="0">
                <a:hlinkClick r:id="rId13"/>
              </a:rPr>
              <a:t>https://github.com/lucasjellema/input-country-composite-component</a:t>
            </a:r>
            <a:endParaRPr lang="nl-NL" sz="1100" dirty="0"/>
          </a:p>
        </p:txBody>
      </p:sp>
    </p:spTree>
    <p:extLst>
      <p:ext uri="{BB962C8B-B14F-4D97-AF65-F5344CB8AC3E}">
        <p14:creationId xmlns:p14="http://schemas.microsoft.com/office/powerpoint/2010/main" val="2588503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Country Browser - with room for UX improvement</a:t>
            </a:r>
            <a:endParaRPr lang="nl-NL" dirty="0"/>
          </a:p>
        </p:txBody>
      </p:sp>
      <p:sp>
        <p:nvSpPr>
          <p:cNvPr id="6" name="Content Placeholder 5"/>
          <p:cNvSpPr>
            <a:spLocks noGrp="1"/>
          </p:cNvSpPr>
          <p:nvPr>
            <p:ph idx="1"/>
          </p:nvPr>
        </p:nvSpPr>
        <p:spPr/>
        <p:txBody>
          <a:bodyPr/>
          <a:lstStyle/>
          <a:p>
            <a:endParaRPr lang="nl-NL"/>
          </a:p>
        </p:txBody>
      </p:sp>
      <p:sp>
        <p:nvSpPr>
          <p:cNvPr id="3" name="Footer Placeholder 2"/>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9</a:t>
            </a:fld>
            <a:endParaRPr lang="nl-NL" noProof="0" dirty="0"/>
          </a:p>
        </p:txBody>
      </p:sp>
      <p:pic>
        <p:nvPicPr>
          <p:cNvPr id="8" name="Picture 7"/>
          <p:cNvPicPr>
            <a:picLocks noChangeAspect="1"/>
          </p:cNvPicPr>
          <p:nvPr/>
        </p:nvPicPr>
        <p:blipFill>
          <a:blip r:embed="rId2"/>
          <a:stretch>
            <a:fillRect/>
          </a:stretch>
        </p:blipFill>
        <p:spPr>
          <a:xfrm>
            <a:off x="719999" y="882696"/>
            <a:ext cx="4802588" cy="2324657"/>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1123377" y="2470374"/>
            <a:ext cx="7689246" cy="2049958"/>
          </a:xfrm>
          <a:prstGeom prst="rect">
            <a:avLst/>
          </a:prstGeom>
        </p:spPr>
      </p:pic>
    </p:spTree>
    <p:extLst>
      <p:ext uri="{BB962C8B-B14F-4D97-AF65-F5344CB8AC3E}">
        <p14:creationId xmlns:p14="http://schemas.microsoft.com/office/powerpoint/2010/main" val="2585731702"/>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21531</TotalTime>
  <Words>3504</Words>
  <Application>Microsoft Office PowerPoint</Application>
  <PresentationFormat>On-screen Show (16:9)</PresentationFormat>
  <Paragraphs>703</Paragraphs>
  <Slides>88</Slides>
  <Notes>19</Notes>
  <HiddenSlides>31</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88</vt:i4>
      </vt:variant>
    </vt:vector>
  </HeadingPairs>
  <TitlesOfParts>
    <vt:vector size="94" baseType="lpstr">
      <vt:lpstr>Arial</vt:lpstr>
      <vt:lpstr>Arial Narrow</vt:lpstr>
      <vt:lpstr>Arial Unicode MS</vt:lpstr>
      <vt:lpstr>Calibri</vt:lpstr>
      <vt:lpstr>Office-thema</vt:lpstr>
      <vt:lpstr>AMIS_WIDESCREEN</vt:lpstr>
      <vt:lpstr>Oracle JavaScript Extension Toolkit Web Components Bring Agility to App Development</vt:lpstr>
      <vt:lpstr>Lucas Jellema Architect / Developer  1994 started in IT at Oracle  2002 joined AMIS Currently CTO &amp; Solution Architect </vt:lpstr>
      <vt:lpstr>I suffer from JET lag…</vt:lpstr>
      <vt:lpstr>Overview</vt:lpstr>
      <vt:lpstr>Demo - preparation</vt:lpstr>
      <vt:lpstr>PowerPoint Presentation</vt:lpstr>
      <vt:lpstr>Introducing JET WebComponents</vt:lpstr>
      <vt:lpstr>Country Browser - with room for UX improvement</vt:lpstr>
      <vt:lpstr>Country Browser - with room for UX improvement</vt:lpstr>
      <vt:lpstr>PowerPoint Presentation</vt:lpstr>
      <vt:lpstr>PowerPoint Presentation</vt:lpstr>
      <vt:lpstr>Wikipedia Country browser powered by JET Web Component</vt:lpstr>
      <vt:lpstr>Click on country and select another country to inspect in Wikipedia</vt:lpstr>
      <vt:lpstr>Wikipedia details for newly selected country are shown in an IFRAME</vt:lpstr>
      <vt:lpstr>Copy JET Web Component into application</vt:lpstr>
      <vt:lpstr>Embedding input-country component in view:</vt:lpstr>
      <vt:lpstr>ViewModel – require &amp; define to hook component into page</vt:lpstr>
      <vt:lpstr>Beauty of Composite Components</vt:lpstr>
      <vt:lpstr>Introducing JET Web Component Architecture (JWCA):  “A JET Web Component is a reusable piece of UI that can be embedded as a custom HTML element and can be composed of other JET Web Components, JET components, HTML, JavaScript, and CSS.”</vt:lpstr>
      <vt:lpstr>JET Web Component</vt:lpstr>
      <vt:lpstr>Introducing the JET WebComponent Manager</vt:lpstr>
      <vt:lpstr>Referencing JET Web Components</vt:lpstr>
      <vt:lpstr>Demo of Referencing JET Web Components</vt:lpstr>
      <vt:lpstr>Configuration file to describe dependencies  on JET Web Components</vt:lpstr>
      <vt:lpstr>Prior to running JWCM (JET WebComponent Manager)</vt:lpstr>
      <vt:lpstr>Run JWCM (design time)</vt:lpstr>
      <vt:lpstr>When JWCM is done</vt:lpstr>
      <vt:lpstr>The application is running in a live environment  (for example Oracle Application Container Cloud)</vt:lpstr>
      <vt:lpstr>Click on country</vt:lpstr>
      <vt:lpstr>Wikipedia details for newly selected country are shown in an IFRAME</vt:lpstr>
      <vt:lpstr>The sources of the input-country component were updated and pushed to the GitHub repository</vt:lpstr>
      <vt:lpstr>Detailed changes in JET Web Component</vt:lpstr>
      <vt:lpstr>Refresh the JET Web Component in the live application</vt:lpstr>
      <vt:lpstr>Server side logging for update of JET Web Component</vt:lpstr>
      <vt:lpstr>Without redeploying the application – the new version of the JET Web Component is live</vt:lpstr>
      <vt:lpstr>Without redeploying the application – the new version of the JET Web Component is live</vt:lpstr>
      <vt:lpstr>Trigger from GitHub WebHook</vt:lpstr>
      <vt:lpstr>From developer’s commit &amp; push to  updated live application</vt:lpstr>
      <vt:lpstr>Configure WebHook for GitHub Repo that contains sources for JET Web Component(s)</vt:lpstr>
      <vt:lpstr>Make change – and commit and push</vt:lpstr>
      <vt:lpstr>PowerPoint Presentation</vt:lpstr>
      <vt:lpstr>The GitHub Push Event that was sent</vt:lpstr>
      <vt:lpstr>WebHook pushes event to Node application</vt:lpstr>
      <vt:lpstr>After a browser refresh – the changes are now live</vt:lpstr>
      <vt:lpstr>JWCM and Docker Container for JET with live reload</vt:lpstr>
      <vt:lpstr>JET WebComponents  and Microservices Architecture  - decoupled development, composing at build, deploy or even runtime</vt:lpstr>
      <vt:lpstr>Microservices style </vt:lpstr>
      <vt:lpstr>Microservices Architecture - User Interface</vt:lpstr>
      <vt:lpstr>User Interface in a Microservices architecture</vt:lpstr>
      <vt:lpstr>Web Shop Portal Solution Design –  decoupled IFRAME based microservice front-ends </vt:lpstr>
      <vt:lpstr>Web Shop Portal Solution Design –  decoupled JET Web Components – much smoother UX!</vt:lpstr>
      <vt:lpstr>WebShop Portal Solution Design –  loading microservice frontends into a mash-up User Interface</vt:lpstr>
      <vt:lpstr>PowerPoint Presentation</vt:lpstr>
      <vt:lpstr>Creating a JET WebComponent</vt:lpstr>
      <vt:lpstr>Constitution of a JET Web Component</vt:lpstr>
      <vt:lpstr>Constitution of a JET Web Component</vt:lpstr>
      <vt:lpstr>Constitution of a JET Web Component</vt:lpstr>
      <vt:lpstr>Creation of a component</vt:lpstr>
      <vt:lpstr>Develop Input Country Component</vt:lpstr>
      <vt:lpstr>PowerPoint Presentation</vt:lpstr>
      <vt:lpstr>Input Country</vt:lpstr>
      <vt:lpstr>Generate Sandbox JET application and  the skeleton JET Web Component</vt:lpstr>
      <vt:lpstr>Prepare test bed</vt:lpstr>
      <vt:lpstr>Prepare test bed</vt:lpstr>
      <vt:lpstr>Prepare test bed</vt:lpstr>
      <vt:lpstr>Define  a property for the component and make it display something</vt:lpstr>
      <vt:lpstr>Set property in test bed application</vt:lpstr>
      <vt:lpstr>Show world map with country highlighting &amp; selection</vt:lpstr>
      <vt:lpstr>Introducing OpenLayers (open source, HTML5, JavaScript)</vt:lpstr>
      <vt:lpstr>OpenLayers - Summary</vt:lpstr>
      <vt:lpstr>Hello World Map</vt:lpstr>
      <vt:lpstr>Add OpenLayers to JET Web Component</vt:lpstr>
      <vt:lpstr>Add OpenLayers to JET Web Component (2)</vt:lpstr>
      <vt:lpstr>Show OpenLayers map in Web Component</vt:lpstr>
      <vt:lpstr>PowerPoint Presentation</vt:lpstr>
      <vt:lpstr>Output from a Component</vt:lpstr>
      <vt:lpstr>Define component  output in component.json</vt:lpstr>
      <vt:lpstr>Publish output from input-country component</vt:lpstr>
      <vt:lpstr>Leverage output in consuming application</vt:lpstr>
      <vt:lpstr>Handling Component Output in Consuming Application</vt:lpstr>
      <vt:lpstr>Publishing a JET Web Component</vt:lpstr>
      <vt:lpstr>Publishing of JET Web Component</vt:lpstr>
      <vt:lpstr>Let’s Share!</vt:lpstr>
      <vt:lpstr>JET Web Components and Visual Builder Cloud</vt:lpstr>
      <vt:lpstr>JET Web Components and Visual Builder Cloud</vt:lpstr>
      <vt:lpstr>Summary</vt:lpstr>
      <vt:lpstr>Some resources</vt:lpstr>
      <vt:lpstr>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463</cp:revision>
  <dcterms:created xsi:type="dcterms:W3CDTF">2017-09-25T11:59:01Z</dcterms:created>
  <dcterms:modified xsi:type="dcterms:W3CDTF">2018-10-24T01:38:11Z</dcterms:modified>
</cp:coreProperties>
</file>